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4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7" r:id="rId3"/>
    <p:sldId id="269" r:id="rId4"/>
    <p:sldId id="270" r:id="rId5"/>
    <p:sldId id="271" r:id="rId6"/>
    <p:sldId id="287" r:id="rId7"/>
    <p:sldId id="273" r:id="rId8"/>
    <p:sldId id="259" r:id="rId9"/>
    <p:sldId id="280" r:id="rId10"/>
    <p:sldId id="260" r:id="rId11"/>
    <p:sldId id="262" r:id="rId12"/>
    <p:sldId id="289" r:id="rId13"/>
    <p:sldId id="290" r:id="rId14"/>
    <p:sldId id="291" r:id="rId15"/>
    <p:sldId id="261" r:id="rId16"/>
    <p:sldId id="288" r:id="rId17"/>
    <p:sldId id="282" r:id="rId18"/>
    <p:sldId id="283" r:id="rId19"/>
    <p:sldId id="284" r:id="rId20"/>
    <p:sldId id="292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sa Vallejos" initials="RV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09" autoAdjust="0"/>
  </p:normalViewPr>
  <p:slideViewPr>
    <p:cSldViewPr>
      <p:cViewPr varScale="1">
        <p:scale>
          <a:sx n="81" d="100"/>
          <a:sy n="81" d="100"/>
        </p:scale>
        <p:origin x="-102" y="-1506"/>
      </p:cViewPr>
      <p:guideLst>
        <p:guide orient="horz" pos="528"/>
        <p:guide pos="7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3E55-22D4-864A-9AA7-A97D6ADA4E15}" type="datetime1">
              <a:rPr lang="fr-FR" smtClean="0"/>
              <a:pPr/>
              <a:t>13/07/2012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 smtClean="0"/>
              <a:t>Colette Grinevald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D8BB7-D7B1-1D47-B44A-5D5BA1A1326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916748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525DA-FB72-9E4D-85F3-1AC5BFF3444A}" type="datetime1">
              <a:rPr lang="fr-FR" smtClean="0"/>
              <a:pPr/>
              <a:t>13/07/2012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 smtClean="0"/>
              <a:t>Colette Grinevald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713CB-E285-BD4D-BDDA-DA5FBFC4813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315581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E713CB-E285-BD4D-BDDA-DA5FBFC4813C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Colette Grinevald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2190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/>
              <a:t>Colette Grinevald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E713CB-E285-BD4D-BDDA-DA5FBFC4813C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711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5ED4637-7F4E-4C19-85C7-EC87422B5E5E}" type="slidenum">
              <a:rPr lang="en-US"/>
              <a:pPr/>
              <a:t>13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A925014-5B50-4358-82FE-69138E61F39A}" type="slidenum">
              <a:rPr lang="en-US"/>
              <a:pPr/>
              <a:t>14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EC9240E-7389-4685-A803-0C8B71537B13}" type="slidenum">
              <a:rPr lang="en-US"/>
              <a:pPr/>
              <a:t>17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93620-1CDB-2041-B6F6-BFEB568892E3}" type="datetime1">
              <a:rPr lang="fr-FR" smtClean="0"/>
              <a:pPr/>
              <a:t>13/07/2012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3L Summer School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04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0174-3445-4D41-A59D-B7845BC6B67C}" type="datetime1">
              <a:rPr lang="fr-FR" smtClean="0"/>
              <a:pPr/>
              <a:t>13/07/2012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3L Summer School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C2DE-4A3D-4E13-91D9-EE1E3E37414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3947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CA48B-C35F-824A-86B9-AAD73511A568}" type="datetime1">
              <a:rPr lang="fr-FR" smtClean="0"/>
              <a:pPr/>
              <a:t>13/07/2012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3L Summer School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C2DE-4A3D-4E13-91D9-EE1E3E37414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2073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2466-91E4-464A-A7EF-C505C166C98D}" type="datetime1">
              <a:rPr lang="fr-FR" smtClean="0"/>
              <a:pPr/>
              <a:t>13/07/2012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3L Summer School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C2DE-4A3D-4E13-91D9-EE1E3E37414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8890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97AD1-4D61-ED41-9473-4E123F2692A3}" type="datetime1">
              <a:rPr lang="fr-FR" smtClean="0"/>
              <a:pPr/>
              <a:t>13/07/2012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3L Summer School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C2DE-4A3D-4E13-91D9-EE1E3E37414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9302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299AA-C40F-B54D-8FCE-607CFC5159EE}" type="datetime1">
              <a:rPr lang="fr-FR" smtClean="0"/>
              <a:pPr/>
              <a:t>13/07/2012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3L Summer School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C2DE-4A3D-4E13-91D9-EE1E3E37414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5781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6B435-47C0-2040-9932-C65F0CF68ECE}" type="datetime1">
              <a:rPr lang="fr-FR" smtClean="0"/>
              <a:pPr/>
              <a:t>13/07/2012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3L Summer School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C2DE-4A3D-4E13-91D9-EE1E3E37414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5655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FDA23-44E8-1B47-AEE2-5BAE387E31CC}" type="datetime1">
              <a:rPr lang="fr-FR" smtClean="0"/>
              <a:pPr/>
              <a:t>13/07/2012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3L Summer School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C2DE-4A3D-4E13-91D9-EE1E3E37414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293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B347F-1040-314B-AAFA-CFF9ED82F366}" type="datetime1">
              <a:rPr lang="fr-FR" smtClean="0"/>
              <a:pPr/>
              <a:t>13/07/2012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3L Summer School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C2DE-4A3D-4E13-91D9-EE1E3E37414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6786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7818-6555-134A-A3EF-A71F5A486803}" type="datetime1">
              <a:rPr lang="fr-FR" smtClean="0"/>
              <a:pPr/>
              <a:t>13/07/2012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3L Summer School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C2DE-4A3D-4E13-91D9-EE1E3E37414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779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58969-8CE9-5B42-AF87-EDC5EABA3DB8}" type="datetime1">
              <a:rPr lang="fr-FR" smtClean="0"/>
              <a:pPr/>
              <a:t>13/07/2012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3L Summer School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C2DE-4A3D-4E13-91D9-EE1E3E37414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828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16256-92BB-884F-99C0-7D3D8AB188B1}" type="datetime1">
              <a:rPr lang="fr-FR" smtClean="0"/>
              <a:pPr/>
              <a:t>13/07/2012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3L Summer School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1C2DE-4A3D-4E13-91D9-EE1E3E37414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3522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sadc.org/info/pdf_files/Endangered_Languages.pdf" TargetMode="External"/><Relationship Id="rId2" Type="http://schemas.openxmlformats.org/officeDocument/2006/relationships/hyperlink" Target="http://www.jstor.org/stable/41636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jstor.org/stable/pdfplus/416699.pdf" TargetMode="External"/><Relationship Id="rId5" Type="http://schemas.openxmlformats.org/officeDocument/2006/relationships/hyperlink" Target="http://www.jstor.org/stable/pdfplus/416854.pdf?acceptTC=true" TargetMode="External"/><Relationship Id="rId4" Type="http://schemas.openxmlformats.org/officeDocument/2006/relationships/hyperlink" Target="http://www.rnld.org/sites/default/files/Hale%20et%20al%201992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dl.ish-lyon.cnrs.fr/Annuaires/Index.asp?Action=Edit&amp;Langue=FR&amp;Page=Colette%20GRINEVALD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2766169"/>
          </a:xfrm>
        </p:spPr>
        <p:txBody>
          <a:bodyPr>
            <a:noAutofit/>
          </a:bodyPr>
          <a:lstStyle/>
          <a:p>
            <a:r>
              <a:rPr lang="fr-FR" sz="3600" dirty="0" err="1" smtClean="0"/>
              <a:t>Twenty</a:t>
            </a:r>
            <a:r>
              <a:rPr lang="fr-FR" sz="3600" dirty="0" smtClean="0"/>
              <a:t> </a:t>
            </a:r>
            <a:r>
              <a:rPr lang="fr-FR" sz="3600" dirty="0" err="1" smtClean="0"/>
              <a:t>years</a:t>
            </a:r>
            <a:r>
              <a:rPr lang="fr-FR" sz="3600" dirty="0" smtClean="0"/>
              <a:t> on:</a:t>
            </a:r>
            <a:br>
              <a:rPr lang="fr-FR" sz="3600" dirty="0" smtClean="0"/>
            </a:br>
            <a:r>
              <a:rPr lang="fr-FR" sz="3600" dirty="0" err="1" smtClean="0"/>
              <a:t>Reassessing</a:t>
            </a:r>
            <a:r>
              <a:rPr lang="fr-FR" sz="3600" dirty="0" smtClean="0"/>
              <a:t> </a:t>
            </a:r>
            <a:r>
              <a:rPr lang="fr-FR" sz="3600" dirty="0" err="1" smtClean="0"/>
              <a:t>language</a:t>
            </a:r>
            <a:r>
              <a:rPr lang="fr-FR" sz="3600" dirty="0" smtClean="0"/>
              <a:t> documentation and </a:t>
            </a:r>
            <a:r>
              <a:rPr lang="fr-FR" sz="3600" dirty="0" err="1" smtClean="0"/>
              <a:t>revitalization</a:t>
            </a:r>
            <a:endParaRPr lang="fr-FR" sz="1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38200" y="3581400"/>
            <a:ext cx="7488832" cy="2639144"/>
          </a:xfrm>
        </p:spPr>
        <p:txBody>
          <a:bodyPr>
            <a:normAutofit fontScale="92500" lnSpcReduction="10000"/>
          </a:bodyPr>
          <a:lstStyle/>
          <a:p>
            <a:r>
              <a:rPr lang="fr-FR" sz="28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Institutionalizing</a:t>
            </a:r>
            <a:r>
              <a:rPr lang="fr-FR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8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endangered</a:t>
            </a:r>
            <a:r>
              <a:rPr lang="fr-FR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8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languages</a:t>
            </a:r>
            <a:r>
              <a:rPr lang="fr-FR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:</a:t>
            </a:r>
          </a:p>
          <a:p>
            <a:r>
              <a:rPr lang="fr-FR" sz="28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From</a:t>
            </a:r>
            <a:r>
              <a:rPr lang="fr-FR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8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language</a:t>
            </a:r>
            <a:r>
              <a:rPr lang="fr-FR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documentation &amp; </a:t>
            </a:r>
            <a:r>
              <a:rPr lang="fr-FR" sz="28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archiving</a:t>
            </a:r>
            <a:r>
              <a:rPr lang="fr-FR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fr-FR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to </a:t>
            </a:r>
            <a:r>
              <a:rPr lang="fr-FR" sz="28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revitalization</a:t>
            </a:r>
            <a:r>
              <a:rPr lang="fr-FR" sz="2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endParaRPr lang="fr-FR" sz="2400" i="1" dirty="0"/>
          </a:p>
          <a:p>
            <a:r>
              <a:rPr lang="fr-FR" sz="2400" dirty="0" smtClean="0">
                <a:solidFill>
                  <a:schemeClr val="tx1"/>
                </a:solidFill>
              </a:rPr>
              <a:t>Colette </a:t>
            </a:r>
            <a:r>
              <a:rPr lang="fr-FR" sz="2400" dirty="0" err="1" smtClean="0">
                <a:solidFill>
                  <a:schemeClr val="tx1"/>
                </a:solidFill>
              </a:rPr>
              <a:t>Grinevald</a:t>
            </a:r>
            <a:r>
              <a:rPr lang="fr-FR" sz="2400" dirty="0" smtClean="0">
                <a:solidFill>
                  <a:schemeClr val="tx1"/>
                </a:solidFill>
              </a:rPr>
              <a:t> (ex Craig)</a:t>
            </a:r>
          </a:p>
          <a:p>
            <a:r>
              <a:rPr lang="fr-FR" sz="2400" dirty="0" smtClean="0">
                <a:solidFill>
                  <a:schemeClr val="tx1"/>
                </a:solidFill>
              </a:rPr>
              <a:t>LED-TDR DDL </a:t>
            </a:r>
            <a:endParaRPr lang="fr-FR" sz="2400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600"/>
            <a:ext cx="1896725" cy="129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4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458200" cy="1282154"/>
          </a:xfrm>
        </p:spPr>
        <p:txBody>
          <a:bodyPr>
            <a:noAutofit/>
          </a:bodyPr>
          <a:lstStyle/>
          <a:p>
            <a:pPr algn="l"/>
            <a:r>
              <a:rPr lang="en-US" sz="2600" b="1" dirty="0" smtClean="0"/>
              <a:t/>
            </a:r>
            <a:br>
              <a:rPr lang="en-US" sz="2600" b="1" dirty="0" smtClean="0"/>
            </a:br>
            <a:r>
              <a:rPr lang="en-US" sz="2600" b="1" dirty="0"/>
              <a:t/>
            </a:r>
            <a:br>
              <a:rPr lang="en-US" sz="2600" b="1" dirty="0"/>
            </a:br>
            <a:r>
              <a:rPr lang="en-US" sz="2600" b="1" dirty="0" smtClean="0"/>
              <a:t/>
            </a:r>
            <a:br>
              <a:rPr lang="en-US" sz="2600" b="1" dirty="0" smtClean="0"/>
            </a:br>
            <a:r>
              <a:rPr lang="en-US" sz="2600" b="1" dirty="0" smtClean="0"/>
              <a:t/>
            </a:r>
            <a:br>
              <a:rPr lang="en-US" sz="2600" b="1" dirty="0" smtClean="0"/>
            </a:br>
            <a:r>
              <a:rPr lang="en-US" sz="2600" b="1" dirty="0" smtClean="0"/>
              <a:t>2.</a:t>
            </a:r>
            <a:r>
              <a:rPr lang="en-US" sz="2600" b="1" dirty="0"/>
              <a:t> </a:t>
            </a:r>
            <a:r>
              <a:rPr lang="en-US" sz="2600" b="1" dirty="0" smtClean="0"/>
              <a:t>The </a:t>
            </a:r>
            <a:r>
              <a:rPr lang="en-US" sz="2600" b="1" dirty="0"/>
              <a:t>institutionalization of EL in </a:t>
            </a:r>
            <a:r>
              <a:rPr lang="en-US" sz="2600" b="1" dirty="0" smtClean="0"/>
              <a:t>the linguistic  profession</a:t>
            </a:r>
            <a:br>
              <a:rPr lang="en-US" sz="2600" b="1" dirty="0" smtClean="0"/>
            </a:br>
            <a:r>
              <a:rPr lang="fr-FR" sz="2600" b="1" dirty="0"/>
              <a:t/>
            </a:r>
            <a:br>
              <a:rPr lang="fr-FR" sz="2600" b="1" dirty="0"/>
            </a:br>
            <a:r>
              <a:rPr lang="fr-FR" sz="2600" b="1" dirty="0"/>
              <a:t/>
            </a:r>
            <a:br>
              <a:rPr lang="fr-FR" sz="2600" b="1" dirty="0"/>
            </a:br>
            <a:r>
              <a:rPr lang="fr-FR" sz="2600" b="1" dirty="0" smtClean="0"/>
              <a:t/>
            </a:r>
            <a:br>
              <a:rPr lang="fr-FR" sz="2600" b="1" dirty="0" smtClean="0"/>
            </a:br>
            <a:endParaRPr lang="fr-FR" sz="2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8801"/>
            <a:ext cx="7992616" cy="4691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The (inside story of) EL foundations: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/>
          </a:p>
          <a:p>
            <a:r>
              <a:rPr lang="en-US" sz="2400" dirty="0" err="1" smtClean="0"/>
              <a:t>VolkswagenStiftung</a:t>
            </a:r>
            <a:r>
              <a:rPr lang="en-US" sz="2400" dirty="0" smtClean="0"/>
              <a:t> (Germany): VW-DOBES	</a:t>
            </a:r>
            <a:r>
              <a:rPr lang="en-US" sz="2400" b="1" dirty="0" smtClean="0"/>
              <a:t>1998</a:t>
            </a:r>
          </a:p>
          <a:p>
            <a:pPr marL="0" indent="0">
              <a:lnSpc>
                <a:spcPct val="80000"/>
              </a:lnSpc>
              <a:buNone/>
            </a:pPr>
            <a:endParaRPr lang="fr-FR" sz="2400" dirty="0"/>
          </a:p>
          <a:p>
            <a:pPr>
              <a:lnSpc>
                <a:spcPct val="80000"/>
              </a:lnSpc>
            </a:pPr>
            <a:r>
              <a:rPr lang="en-US" sz="2400" dirty="0" smtClean="0"/>
              <a:t>HRELDP  (Great Britain): ELDP, ELAP, ELAR		</a:t>
            </a:r>
            <a:r>
              <a:rPr lang="en-US" sz="2400" b="1" dirty="0" smtClean="0"/>
              <a:t>2001</a:t>
            </a:r>
          </a:p>
          <a:p>
            <a:pPr marL="514350" indent="-514350">
              <a:buFont typeface="+mj-lt"/>
              <a:buAutoNum type="arabicPeriod"/>
            </a:pPr>
            <a:endParaRPr lang="fr-FR" sz="2400" dirty="0"/>
          </a:p>
          <a:p>
            <a:pPr marL="0" indent="0">
              <a:buNone/>
            </a:pPr>
            <a:endParaRPr lang="fr-FR" sz="2400" b="1" dirty="0"/>
          </a:p>
          <a:p>
            <a:r>
              <a:rPr lang="en-US" sz="2400" b="1" dirty="0" smtClean="0"/>
              <a:t>DEL</a:t>
            </a:r>
            <a:r>
              <a:rPr lang="en-US" sz="2400" dirty="0" smtClean="0"/>
              <a:t> (USA):  NSF, NEH, Smithsonian	</a:t>
            </a:r>
            <a:r>
              <a:rPr lang="en-US" sz="2400" dirty="0"/>
              <a:t>	</a:t>
            </a:r>
            <a:r>
              <a:rPr lang="en-US" sz="2400" dirty="0" smtClean="0"/>
              <a:t>	</a:t>
            </a:r>
            <a:r>
              <a:rPr lang="en-US" sz="2400" b="1" dirty="0" smtClean="0"/>
              <a:t>2005</a:t>
            </a:r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3L Summer School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C2DE-4A3D-4E13-91D9-EE1E3E37414E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5105400"/>
            <a:ext cx="1218184" cy="5588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5105400"/>
            <a:ext cx="609600" cy="6096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lum/>
            <a:alphaModFix amt="64000"/>
          </a:blip>
          <a:stretch>
            <a:fillRect/>
          </a:stretch>
        </p:blipFill>
        <p:spPr>
          <a:xfrm>
            <a:off x="1295400" y="3886200"/>
            <a:ext cx="4495800" cy="63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6994748" cy="838200"/>
          </a:xfrm>
        </p:spPr>
        <p:txBody>
          <a:bodyPr>
            <a:normAutofit/>
          </a:bodyPr>
          <a:lstStyle/>
          <a:p>
            <a:pPr algn="l"/>
            <a:r>
              <a:rPr lang="fr-FR" sz="3200" b="1" dirty="0" smtClean="0"/>
              <a:t>The UNESCO  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Autofit/>
          </a:bodyPr>
          <a:lstStyle/>
          <a:p>
            <a:r>
              <a:rPr lang="fr-FR" sz="2000" dirty="0" smtClean="0"/>
              <a:t>Robins, R. &amp; Uhlenbeck ( </a:t>
            </a:r>
            <a:r>
              <a:rPr lang="fr-FR" sz="2000" dirty="0" err="1" smtClean="0"/>
              <a:t>eds</a:t>
            </a:r>
            <a:r>
              <a:rPr lang="fr-FR" sz="2000" dirty="0" smtClean="0"/>
              <a:t>.). 1991</a:t>
            </a:r>
            <a:r>
              <a:rPr lang="fr-FR" sz="2000" b="1" dirty="0" smtClean="0"/>
              <a:t>. </a:t>
            </a:r>
            <a:r>
              <a:rPr lang="fr-FR" sz="2000" i="1" dirty="0" err="1" smtClean="0"/>
              <a:t>Endangered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languages</a:t>
            </a:r>
            <a:r>
              <a:rPr lang="fr-FR" sz="2000" i="1" dirty="0" smtClean="0"/>
              <a:t>, </a:t>
            </a:r>
            <a:r>
              <a:rPr lang="fr-FR" sz="2000" dirty="0" smtClean="0"/>
              <a:t>OUP 				</a:t>
            </a:r>
            <a:r>
              <a:rPr lang="fr-FR" sz="2000" dirty="0" err="1" smtClean="0"/>
              <a:t>Presented</a:t>
            </a:r>
            <a:r>
              <a:rPr lang="fr-FR" sz="2000" dirty="0" smtClean="0"/>
              <a:t> </a:t>
            </a:r>
            <a:r>
              <a:rPr lang="fr-FR" sz="2000" dirty="0" err="1" smtClean="0"/>
              <a:t>at</a:t>
            </a:r>
            <a:r>
              <a:rPr lang="fr-FR" sz="2000" dirty="0" smtClean="0"/>
              <a:t> ICL </a:t>
            </a:r>
            <a:r>
              <a:rPr lang="fr-FR" sz="2000" dirty="0" err="1" smtClean="0"/>
              <a:t>Quebec</a:t>
            </a:r>
            <a:r>
              <a:rPr lang="fr-FR" sz="2000" dirty="0" smtClean="0"/>
              <a:t>, 1992</a:t>
            </a:r>
          </a:p>
          <a:p>
            <a:pPr>
              <a:spcBef>
                <a:spcPts val="0"/>
              </a:spcBef>
              <a:buNone/>
            </a:pPr>
            <a:endParaRPr lang="fr-FR" sz="2000" dirty="0" smtClean="0"/>
          </a:p>
          <a:p>
            <a:r>
              <a:rPr lang="en-US" sz="2000" dirty="0" smtClean="0"/>
              <a:t>UNESCO. 2003. </a:t>
            </a:r>
            <a:r>
              <a:rPr lang="en-US" sz="2000" i="1" dirty="0" smtClean="0"/>
              <a:t>Language Vitality and Endangerment.</a:t>
            </a:r>
            <a:r>
              <a:rPr lang="en-US" sz="2000" dirty="0" smtClean="0"/>
              <a:t> Report of the International Expert Meeting on the UNESCO </a:t>
            </a:r>
            <a:r>
              <a:rPr lang="en-US" sz="2000" dirty="0" err="1" smtClean="0"/>
              <a:t>Programme</a:t>
            </a:r>
            <a:r>
              <a:rPr lang="en-US" sz="2000" dirty="0" smtClean="0"/>
              <a:t> </a:t>
            </a:r>
            <a:r>
              <a:rPr lang="en-US" sz="2000" b="1" dirty="0" smtClean="0"/>
              <a:t>“Safeguarding of Endangered Languages”, </a:t>
            </a:r>
            <a:r>
              <a:rPr lang="en-US" sz="2000" dirty="0" smtClean="0"/>
              <a:t>Paris / </a:t>
            </a:r>
            <a:r>
              <a:rPr lang="en-US" sz="2000" dirty="0" err="1" smtClean="0"/>
              <a:t>Fontenay</a:t>
            </a:r>
            <a:r>
              <a:rPr lang="en-US" sz="2000" dirty="0" smtClean="0"/>
              <a:t>   </a:t>
            </a:r>
          </a:p>
          <a:p>
            <a:pPr marL="1257300" lvl="3" indent="0">
              <a:buFont typeface="Wingdings" charset="2"/>
              <a:buChar char="ü"/>
            </a:pPr>
            <a:r>
              <a:rPr lang="en-US" sz="1800" dirty="0" smtClean="0"/>
              <a:t>       Experts: M. </a:t>
            </a:r>
            <a:r>
              <a:rPr lang="en-US" sz="1800" dirty="0" err="1" smtClean="0"/>
              <a:t>Brenzinger</a:t>
            </a:r>
            <a:r>
              <a:rPr lang="en-US" sz="1800" dirty="0"/>
              <a:t>, </a:t>
            </a:r>
            <a:r>
              <a:rPr lang="en-US" sz="1800" dirty="0" smtClean="0"/>
              <a:t>A. </a:t>
            </a:r>
            <a:r>
              <a:rPr lang="en-US" sz="1800" dirty="0"/>
              <a:t>M. Dwyer, </a:t>
            </a:r>
            <a:r>
              <a:rPr lang="en-US" sz="1800" dirty="0" err="1"/>
              <a:t>Tjeerd</a:t>
            </a:r>
            <a:r>
              <a:rPr lang="en-US" sz="1800" dirty="0"/>
              <a:t> de </a:t>
            </a:r>
            <a:r>
              <a:rPr lang="en-US" sz="1800" dirty="0" err="1"/>
              <a:t>Graaf</a:t>
            </a:r>
            <a:r>
              <a:rPr lang="en-US" sz="1800" dirty="0"/>
              <a:t>,</a:t>
            </a:r>
            <a:r>
              <a:rPr lang="en-US" sz="1800" dirty="0" smtClean="0"/>
              <a:t> </a:t>
            </a:r>
            <a:r>
              <a:rPr lang="en-US" sz="1800" i="1" dirty="0" smtClean="0"/>
              <a:t>C </a:t>
            </a:r>
            <a:r>
              <a:rPr lang="en-US" sz="1800" i="1" dirty="0" err="1" smtClean="0"/>
              <a:t>Grinevald</a:t>
            </a:r>
            <a:r>
              <a:rPr lang="en-US" sz="1800" i="1" dirty="0"/>
              <a:t>,</a:t>
            </a:r>
            <a:r>
              <a:rPr lang="en-US" sz="1800" i="1" dirty="0" smtClean="0"/>
              <a:t>  		M. Krauss</a:t>
            </a:r>
            <a:r>
              <a:rPr lang="en-US" sz="1800" dirty="0"/>
              <a:t>, </a:t>
            </a:r>
            <a:r>
              <a:rPr lang="en-US" sz="1800" dirty="0" smtClean="0"/>
              <a:t>O. </a:t>
            </a:r>
            <a:r>
              <a:rPr lang="en-US" sz="1800" dirty="0" err="1" smtClean="0"/>
              <a:t>Miyaoka</a:t>
            </a:r>
            <a:r>
              <a:rPr lang="en-US" sz="1800" dirty="0"/>
              <a:t>, </a:t>
            </a:r>
            <a:r>
              <a:rPr lang="en-US" sz="1800" dirty="0" smtClean="0"/>
              <a:t>N. </a:t>
            </a:r>
            <a:r>
              <a:rPr lang="en-US" sz="1800" dirty="0" err="1" smtClean="0"/>
              <a:t>Ostler</a:t>
            </a:r>
            <a:r>
              <a:rPr lang="en-US" sz="1800" dirty="0"/>
              <a:t>, </a:t>
            </a:r>
            <a:r>
              <a:rPr lang="en-US" sz="1800" dirty="0" smtClean="0"/>
              <a:t>O. </a:t>
            </a:r>
            <a:r>
              <a:rPr lang="en-US" sz="1800" dirty="0" err="1" smtClean="0"/>
              <a:t>Sakiyama</a:t>
            </a:r>
            <a:r>
              <a:rPr lang="en-US" sz="1800" dirty="0"/>
              <a:t>, </a:t>
            </a:r>
            <a:r>
              <a:rPr lang="en-US" sz="1800" dirty="0" smtClean="0"/>
              <a:t>M. </a:t>
            </a:r>
            <a:r>
              <a:rPr lang="en-US" sz="1800" dirty="0" err="1" smtClean="0"/>
              <a:t>Villalón</a:t>
            </a:r>
            <a:r>
              <a:rPr lang="en-US" sz="1800" dirty="0"/>
              <a:t>, </a:t>
            </a:r>
            <a:r>
              <a:rPr lang="en-US" sz="1800" dirty="0" smtClean="0"/>
              <a:t>A. 			Yamamoto &amp; O. Zepeda</a:t>
            </a:r>
            <a:endParaRPr lang="fr-FR" sz="1800" dirty="0" smtClean="0"/>
          </a:p>
          <a:p>
            <a:pPr marL="1257300" lvl="3" indent="0">
              <a:buFont typeface="Wingdings" charset="2"/>
              <a:buChar char="ü"/>
            </a:pPr>
            <a:r>
              <a:rPr lang="fr-FR" sz="1800" dirty="0" smtClean="0"/>
              <a:t>	9 X </a:t>
            </a:r>
            <a:r>
              <a:rPr lang="fr-FR" sz="1800" dirty="0" err="1" smtClean="0"/>
              <a:t>Criteria</a:t>
            </a:r>
            <a:r>
              <a:rPr lang="fr-FR" sz="1800" dirty="0" smtClean="0"/>
              <a:t> </a:t>
            </a:r>
            <a:r>
              <a:rPr lang="fr-FR" sz="1800" dirty="0"/>
              <a:t>for </a:t>
            </a:r>
            <a:r>
              <a:rPr lang="fr-FR" sz="1800" dirty="0" err="1"/>
              <a:t>vitality</a:t>
            </a:r>
            <a:r>
              <a:rPr lang="fr-FR" sz="1800" dirty="0"/>
              <a:t> </a:t>
            </a:r>
          </a:p>
          <a:p>
            <a:pPr marL="1257300" lvl="3" indent="0">
              <a:buFont typeface="Wingdings" charset="2"/>
              <a:buChar char="ü"/>
            </a:pPr>
            <a:r>
              <a:rPr lang="fr-FR" sz="1800" dirty="0" smtClean="0"/>
              <a:t>	5 X </a:t>
            </a:r>
            <a:r>
              <a:rPr lang="fr-FR" sz="1800" dirty="0" err="1" smtClean="0"/>
              <a:t>Degrees</a:t>
            </a:r>
            <a:r>
              <a:rPr lang="fr-FR" sz="1800" dirty="0" smtClean="0"/>
              <a:t> </a:t>
            </a:r>
            <a:r>
              <a:rPr lang="fr-FR" sz="1800" dirty="0"/>
              <a:t>of </a:t>
            </a:r>
            <a:r>
              <a:rPr lang="fr-FR" sz="1800" dirty="0" err="1"/>
              <a:t>vitality</a:t>
            </a:r>
            <a:r>
              <a:rPr lang="fr-FR" sz="1800" dirty="0"/>
              <a:t>   </a:t>
            </a:r>
            <a:r>
              <a:rPr lang="fr-FR" sz="1800" dirty="0" smtClean="0"/>
              <a:t>(</a:t>
            </a:r>
            <a:r>
              <a:rPr lang="fr-FR" sz="1800" dirty="0" err="1" smtClean="0"/>
              <a:t>Krauss</a:t>
            </a:r>
            <a:r>
              <a:rPr lang="fr-FR" sz="1800" dirty="0" smtClean="0"/>
              <a:t> )</a:t>
            </a:r>
          </a:p>
          <a:p>
            <a:pPr marL="1257300" lvl="3" indent="0">
              <a:buNone/>
            </a:pPr>
            <a:endParaRPr lang="fr-FR" sz="2000" dirty="0" smtClean="0"/>
          </a:p>
          <a:p>
            <a:r>
              <a:rPr lang="fr-FR" sz="2000" dirty="0" smtClean="0"/>
              <a:t>The </a:t>
            </a:r>
            <a:r>
              <a:rPr lang="fr-FR" sz="2000" dirty="0"/>
              <a:t>UNESCO </a:t>
            </a:r>
            <a:r>
              <a:rPr lang="fr-FR" sz="2000" b="1" dirty="0"/>
              <a:t>Atlas of the </a:t>
            </a:r>
            <a:r>
              <a:rPr lang="fr-FR" sz="2000" b="1" dirty="0" err="1"/>
              <a:t>World’s</a:t>
            </a:r>
            <a:r>
              <a:rPr lang="fr-FR" sz="2000" b="1" dirty="0"/>
              <a:t> </a:t>
            </a:r>
            <a:r>
              <a:rPr lang="fr-FR" sz="2000" b="1" dirty="0" err="1"/>
              <a:t>languages</a:t>
            </a:r>
            <a:r>
              <a:rPr lang="fr-FR" sz="2000" b="1" dirty="0"/>
              <a:t> in danger</a:t>
            </a:r>
            <a:r>
              <a:rPr lang="fr-FR" sz="2000" b="1" dirty="0" smtClean="0"/>
              <a:t> (</a:t>
            </a:r>
            <a:r>
              <a:rPr lang="fr-FR" sz="2000" dirty="0" smtClean="0"/>
              <a:t>2009)</a:t>
            </a:r>
            <a:endParaRPr lang="fr-FR" sz="20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3L Summer School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C2DE-4A3D-4E13-91D9-EE1E3E37414E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304800"/>
            <a:ext cx="1506033" cy="122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1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461665"/>
          </a:xfrm>
        </p:spPr>
        <p:txBody>
          <a:bodyPr wrap="square" anchor="ctr">
            <a:spAutoFit/>
          </a:bodyPr>
          <a:lstStyle/>
          <a:p>
            <a:pPr marL="457200" lvl="1" indent="0" algn="l"/>
            <a:r>
              <a:rPr lang="fr-FR" sz="2400" b="1" dirty="0" smtClean="0">
                <a:solidFill>
                  <a:schemeClr val="tx1"/>
                </a:solidFill>
              </a:rPr>
              <a:t>3. </a:t>
            </a:r>
            <a:r>
              <a:rPr lang="fr-FR" sz="2400" b="1" dirty="0" err="1" smtClean="0">
                <a:solidFill>
                  <a:schemeClr val="tx1"/>
                </a:solidFill>
              </a:rPr>
              <a:t>Recasting</a:t>
            </a:r>
            <a:r>
              <a:rPr lang="fr-FR" sz="2400" b="1" dirty="0" smtClean="0">
                <a:solidFill>
                  <a:schemeClr val="tx1"/>
                </a:solidFill>
              </a:rPr>
              <a:t> the story in LED TDR </a:t>
            </a:r>
            <a:r>
              <a:rPr lang="fr-FR" sz="2400" b="1" dirty="0" err="1" smtClean="0">
                <a:solidFill>
                  <a:schemeClr val="tx1"/>
                </a:solidFill>
              </a:rPr>
              <a:t>parlance</a:t>
            </a:r>
            <a:r>
              <a:rPr lang="fr-FR" sz="2400" b="1" dirty="0" smtClean="0">
                <a:solidFill>
                  <a:schemeClr val="tx1"/>
                </a:solidFill>
              </a:rPr>
              <a:t>*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700808"/>
            <a:ext cx="8424936" cy="4832092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2000" b="1" dirty="0" smtClean="0"/>
              <a:t>…in </a:t>
            </a:r>
            <a:r>
              <a:rPr lang="fr-FR" sz="2000" b="1" dirty="0" err="1" smtClean="0"/>
              <a:t>terms</a:t>
            </a:r>
            <a:r>
              <a:rPr lang="fr-FR" sz="2000" b="1" dirty="0" smtClean="0"/>
              <a:t> of </a:t>
            </a:r>
            <a:r>
              <a:rPr lang="fr-FR" sz="2000" b="1" dirty="0" err="1" smtClean="0"/>
              <a:t>ideologies</a:t>
            </a:r>
            <a:r>
              <a:rPr lang="fr-FR" sz="2000" b="1" dirty="0" smtClean="0"/>
              <a:t>, tensions, </a:t>
            </a:r>
            <a:r>
              <a:rPr lang="fr-FR" sz="2000" b="1" dirty="0" err="1" smtClean="0"/>
              <a:t>evolutions</a:t>
            </a:r>
            <a:r>
              <a:rPr lang="fr-FR" sz="2000" b="1" dirty="0" smtClean="0"/>
              <a:t> and  synergies: </a:t>
            </a:r>
          </a:p>
          <a:p>
            <a:pPr marL="0" indent="0">
              <a:buNone/>
            </a:pPr>
            <a:endParaRPr lang="fr-FR" sz="2000" b="1" dirty="0" smtClean="0"/>
          </a:p>
          <a:p>
            <a:r>
              <a:rPr lang="fr-FR" sz="2000" dirty="0" err="1"/>
              <a:t>mapping</a:t>
            </a:r>
            <a:r>
              <a:rPr lang="fr-FR" sz="2000" dirty="0"/>
              <a:t> out </a:t>
            </a:r>
            <a:r>
              <a:rPr lang="fr-FR" sz="2000" dirty="0" err="1" smtClean="0"/>
              <a:t>spheres</a:t>
            </a:r>
            <a:r>
              <a:rPr lang="fr-FR" sz="2000" dirty="0" smtClean="0"/>
              <a:t> of </a:t>
            </a:r>
            <a:r>
              <a:rPr lang="fr-FR" sz="2000" dirty="0" err="1" smtClean="0"/>
              <a:t>ideologies</a:t>
            </a:r>
            <a:endParaRPr lang="fr-FR" sz="2000" dirty="0" smtClean="0"/>
          </a:p>
          <a:p>
            <a:pPr marL="0" indent="0">
              <a:buNone/>
            </a:pPr>
            <a:endParaRPr lang="fr-FR" sz="2000" dirty="0" smtClean="0"/>
          </a:p>
          <a:p>
            <a:r>
              <a:rPr lang="fr-FR" sz="2000" dirty="0" err="1"/>
              <a:t>e</a:t>
            </a:r>
            <a:r>
              <a:rPr lang="fr-FR" sz="2000" dirty="0" err="1" smtClean="0"/>
              <a:t>xploring</a:t>
            </a:r>
            <a:r>
              <a:rPr lang="fr-FR" sz="2000" dirty="0" smtClean="0"/>
              <a:t> the </a:t>
            </a:r>
            <a:r>
              <a:rPr lang="fr-FR" sz="2000" dirty="0" err="1" smtClean="0"/>
              <a:t>academic</a:t>
            </a:r>
            <a:r>
              <a:rPr lang="fr-FR" sz="2000" dirty="0" smtClean="0"/>
              <a:t> </a:t>
            </a:r>
            <a:r>
              <a:rPr lang="fr-FR" sz="2000" dirty="0" err="1" smtClean="0"/>
              <a:t>sphere</a:t>
            </a:r>
            <a:r>
              <a:rPr lang="fr-FR" sz="2000" dirty="0" smtClean="0"/>
              <a:t>  (the </a:t>
            </a:r>
            <a:r>
              <a:rPr lang="fr-FR" sz="2000" dirty="0" err="1" smtClean="0"/>
              <a:t>ivory</a:t>
            </a:r>
            <a:r>
              <a:rPr lang="fr-FR" sz="2000" dirty="0" smtClean="0"/>
              <a:t> </a:t>
            </a:r>
            <a:r>
              <a:rPr lang="fr-FR" sz="2000" dirty="0" err="1" smtClean="0"/>
              <a:t>tower</a:t>
            </a:r>
            <a:r>
              <a:rPr lang="fr-FR" sz="2000" dirty="0" smtClean="0"/>
              <a:t>) </a:t>
            </a:r>
          </a:p>
          <a:p>
            <a:pPr marL="0" indent="0">
              <a:buNone/>
            </a:pPr>
            <a:endParaRPr lang="fr-FR" sz="2000" dirty="0" smtClean="0"/>
          </a:p>
          <a:p>
            <a:r>
              <a:rPr lang="fr-FR" sz="2000" dirty="0" err="1" smtClean="0"/>
              <a:t>With</a:t>
            </a:r>
            <a:r>
              <a:rPr lang="fr-FR" sz="2000" dirty="0" smtClean="0"/>
              <a:t> </a:t>
            </a:r>
            <a:r>
              <a:rPr lang="fr-FR" sz="2000" dirty="0" err="1" smtClean="0"/>
              <a:t>its</a:t>
            </a:r>
            <a:r>
              <a:rPr lang="fr-FR" sz="2000" dirty="0" smtClean="0"/>
              <a:t> tensions: </a:t>
            </a:r>
            <a:r>
              <a:rPr lang="fr-FR" sz="2000" dirty="0" err="1" smtClean="0"/>
              <a:t>individual</a:t>
            </a:r>
            <a:r>
              <a:rPr lang="fr-FR" sz="2000" dirty="0" smtClean="0"/>
              <a:t> </a:t>
            </a:r>
            <a:r>
              <a:rPr lang="fr-FR" sz="2000" dirty="0" err="1" smtClean="0"/>
              <a:t>reactions</a:t>
            </a:r>
            <a:r>
              <a:rPr lang="fr-FR" sz="2000" dirty="0" smtClean="0"/>
              <a:t> to 1992 </a:t>
            </a:r>
            <a:r>
              <a:rPr lang="fr-FR" sz="2000" dirty="0" err="1" smtClean="0"/>
              <a:t>coming</a:t>
            </a:r>
            <a:r>
              <a:rPr lang="fr-FR" sz="2000" dirty="0" smtClean="0"/>
              <a:t>-out</a:t>
            </a:r>
          </a:p>
          <a:p>
            <a:pPr marL="0" indent="0">
              <a:buNone/>
            </a:pPr>
            <a:endParaRPr lang="fr-FR" sz="2000" dirty="0" smtClean="0"/>
          </a:p>
          <a:p>
            <a:r>
              <a:rPr lang="fr-FR" sz="2000" dirty="0"/>
              <a:t>a</a:t>
            </a:r>
            <a:r>
              <a:rPr lang="fr-FR" sz="2000" dirty="0" smtClean="0"/>
              <a:t>nd </a:t>
            </a:r>
            <a:r>
              <a:rPr lang="fr-FR" sz="2000" dirty="0" err="1" smtClean="0"/>
              <a:t>its</a:t>
            </a:r>
            <a:r>
              <a:rPr lang="fr-FR" sz="2000" dirty="0" smtClean="0"/>
              <a:t> </a:t>
            </a:r>
            <a:r>
              <a:rPr lang="fr-FR" sz="2000" dirty="0" err="1" smtClean="0"/>
              <a:t>evolution</a:t>
            </a:r>
            <a:r>
              <a:rPr lang="fr-FR" sz="2000" dirty="0" smtClean="0"/>
              <a:t> : </a:t>
            </a:r>
          </a:p>
          <a:p>
            <a:pPr marL="0" indent="0">
              <a:buNone/>
            </a:pPr>
            <a:r>
              <a:rPr lang="fr-FR" sz="2000" dirty="0"/>
              <a:t>  </a:t>
            </a:r>
            <a:r>
              <a:rPr lang="fr-FR" sz="2000" dirty="0" smtClean="0"/>
              <a:t>     the </a:t>
            </a:r>
            <a:r>
              <a:rPr lang="fr-FR" sz="2000" dirty="0" err="1" smtClean="0"/>
              <a:t>development</a:t>
            </a:r>
            <a:r>
              <a:rPr lang="fr-FR" sz="2000" dirty="0" smtClean="0"/>
              <a:t> of the </a:t>
            </a:r>
            <a:r>
              <a:rPr lang="fr-FR" sz="2000" dirty="0" err="1" smtClean="0"/>
              <a:t>sub</a:t>
            </a:r>
            <a:r>
              <a:rPr lang="fr-FR" sz="2000" dirty="0" smtClean="0"/>
              <a:t>-disciplines of « </a:t>
            </a:r>
            <a:r>
              <a:rPr lang="fr-FR" sz="2000" dirty="0" err="1" smtClean="0"/>
              <a:t>documentary</a:t>
            </a:r>
            <a:r>
              <a:rPr lang="fr-FR" sz="2000" dirty="0" smtClean="0"/>
              <a:t> </a:t>
            </a:r>
            <a:r>
              <a:rPr lang="fr-FR" sz="2000" dirty="0" err="1" smtClean="0"/>
              <a:t>linguistics</a:t>
            </a:r>
            <a:r>
              <a:rPr lang="fr-FR" sz="2000" dirty="0" smtClean="0"/>
              <a:t> » </a:t>
            </a:r>
          </a:p>
          <a:p>
            <a:pPr marL="0" indent="0">
              <a:buNone/>
            </a:pPr>
            <a:endParaRPr lang="fr-FR" sz="2000" dirty="0" smtClean="0"/>
          </a:p>
          <a:p>
            <a:r>
              <a:rPr lang="fr-FR" sz="2000" dirty="0" smtClean="0"/>
              <a:t>in the </a:t>
            </a:r>
            <a:r>
              <a:rPr lang="fr-FR" sz="2000" dirty="0" err="1" smtClean="0"/>
              <a:t>context</a:t>
            </a:r>
            <a:r>
              <a:rPr lang="fr-FR" sz="2000" dirty="0" smtClean="0"/>
              <a:t> of  </a:t>
            </a:r>
            <a:r>
              <a:rPr lang="fr-FR" sz="2000" dirty="0"/>
              <a:t>s</a:t>
            </a:r>
            <a:r>
              <a:rPr lang="fr-FR" sz="2000" dirty="0" smtClean="0"/>
              <a:t>ynergies  </a:t>
            </a:r>
            <a:r>
              <a:rPr lang="fr-FR" sz="2000" dirty="0" err="1" smtClean="0"/>
              <a:t>at</a:t>
            </a:r>
            <a:r>
              <a:rPr lang="fr-FR" sz="2000" dirty="0" smtClean="0"/>
              <a:t> the international </a:t>
            </a:r>
            <a:r>
              <a:rPr lang="fr-FR" sz="2000" dirty="0" err="1" smtClean="0"/>
              <a:t>level</a:t>
            </a:r>
            <a:endParaRPr lang="fr-FR" sz="2000" dirty="0" smtClean="0"/>
          </a:p>
          <a:p>
            <a:pPr marL="0" indent="0">
              <a:buFontTx/>
              <a:buChar char="-"/>
            </a:pPr>
            <a:endParaRPr lang="fr-FR" sz="200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3L Summer School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C2DE-4A3D-4E13-91D9-EE1E3E37414E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418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" descr="fondToutFo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18506"/>
          <a:stretch>
            <a:fillRect/>
          </a:stretch>
        </p:blipFill>
        <p:spPr bwMode="auto">
          <a:xfrm>
            <a:off x="457200" y="1066800"/>
            <a:ext cx="8413278" cy="559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2" y="-459432"/>
            <a:ext cx="8867775" cy="1164184"/>
          </a:xfrm>
        </p:spPr>
        <p:txBody>
          <a:bodyPr>
            <a:normAutofit fontScale="90000"/>
          </a:bodyPr>
          <a:lstStyle/>
          <a:p>
            <a:r>
              <a:rPr lang="fr-FR" sz="3600" b="1" dirty="0" smtClean="0">
                <a:solidFill>
                  <a:schemeClr val="hlink"/>
                </a:solidFill>
              </a:rPr>
              <a:t/>
            </a:r>
            <a:br>
              <a:rPr lang="fr-FR" sz="3600" b="1" dirty="0" smtClean="0">
                <a:solidFill>
                  <a:schemeClr val="hlink"/>
                </a:solidFill>
              </a:rPr>
            </a:br>
            <a:r>
              <a:rPr lang="fr-FR" sz="3600" b="1" dirty="0">
                <a:solidFill>
                  <a:schemeClr val="hlink"/>
                </a:solidFill>
              </a:rPr>
              <a:t/>
            </a:r>
            <a:br>
              <a:rPr lang="fr-FR" sz="3600" b="1" dirty="0">
                <a:solidFill>
                  <a:schemeClr val="hlink"/>
                </a:solidFill>
              </a:rPr>
            </a:br>
            <a:r>
              <a:rPr lang="fr-FR" sz="3600" b="1" dirty="0">
                <a:solidFill>
                  <a:schemeClr val="hlink"/>
                </a:solidFill>
              </a:rPr>
              <a:t/>
            </a:r>
            <a:br>
              <a:rPr lang="fr-FR" sz="3600" b="1" dirty="0">
                <a:solidFill>
                  <a:schemeClr val="hlink"/>
                </a:solidFill>
              </a:rPr>
            </a:br>
            <a:r>
              <a:rPr lang="fr-FR" sz="3600" b="1" dirty="0">
                <a:solidFill>
                  <a:schemeClr val="hlink"/>
                </a:solidFill>
              </a:rPr>
              <a:t/>
            </a:r>
            <a:br>
              <a:rPr lang="fr-FR" sz="3600" b="1" dirty="0">
                <a:solidFill>
                  <a:schemeClr val="hlink"/>
                </a:solidFill>
              </a:rPr>
            </a:br>
            <a:endParaRPr lang="fr-FR" sz="3600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0"/>
            <a:ext cx="8812088" cy="1040285"/>
          </a:xfrm>
        </p:spPr>
        <p:txBody>
          <a:bodyPr wrap="square" anchor="t">
            <a:spAutoFit/>
          </a:bodyPr>
          <a:lstStyle/>
          <a:p>
            <a:pPr lvl="1">
              <a:buNone/>
            </a:pPr>
            <a:endParaRPr lang="fr-FR" b="1" dirty="0" smtClean="0">
              <a:solidFill>
                <a:srgbClr val="000000"/>
              </a:solidFill>
            </a:endParaRPr>
          </a:p>
          <a:p>
            <a:pPr lvl="1">
              <a:buNone/>
            </a:pPr>
            <a:r>
              <a:rPr lang="fr-FR" b="1" dirty="0" err="1" smtClean="0">
                <a:solidFill>
                  <a:srgbClr val="000000"/>
                </a:solidFill>
              </a:rPr>
              <a:t>Spheres</a:t>
            </a:r>
            <a:r>
              <a:rPr lang="fr-FR" b="1" dirty="0" smtClean="0">
                <a:solidFill>
                  <a:srgbClr val="000000"/>
                </a:solidFill>
              </a:rPr>
              <a:t> </a:t>
            </a:r>
            <a:r>
              <a:rPr lang="fr-FR" b="1" dirty="0">
                <a:solidFill>
                  <a:srgbClr val="000000"/>
                </a:solidFill>
              </a:rPr>
              <a:t>of EL </a:t>
            </a:r>
            <a:r>
              <a:rPr lang="fr-FR" b="1" dirty="0" err="1">
                <a:solidFill>
                  <a:srgbClr val="000000"/>
                </a:solidFill>
              </a:rPr>
              <a:t>ideologies</a:t>
            </a:r>
            <a:r>
              <a:rPr lang="fr-FR" b="1" dirty="0">
                <a:solidFill>
                  <a:srgbClr val="000000"/>
                </a:solidFill>
              </a:rPr>
              <a:t> </a:t>
            </a:r>
            <a:endParaRPr lang="en-US" b="1" u="sng" dirty="0" smtClean="0">
              <a:solidFill>
                <a:srgbClr val="000000"/>
              </a:solidFill>
            </a:endParaRP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611188" y="1700213"/>
            <a:ext cx="4105275" cy="363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fr-FR" sz="1600"/>
          </a:p>
          <a:p>
            <a:pPr>
              <a:spcBef>
                <a:spcPct val="50000"/>
              </a:spcBef>
            </a:pPr>
            <a:endParaRPr lang="fr-FR" sz="1600"/>
          </a:p>
          <a:p>
            <a:pPr>
              <a:spcBef>
                <a:spcPct val="50000"/>
              </a:spcBef>
            </a:pPr>
            <a:endParaRPr lang="fr-FR" sz="1600"/>
          </a:p>
          <a:p>
            <a:pPr>
              <a:spcBef>
                <a:spcPct val="50000"/>
              </a:spcBef>
            </a:pPr>
            <a:endParaRPr lang="fr-FR" sz="1600"/>
          </a:p>
          <a:p>
            <a:pPr>
              <a:spcBef>
                <a:spcPct val="50000"/>
              </a:spcBef>
            </a:pPr>
            <a:endParaRPr lang="fr-FR" sz="1600"/>
          </a:p>
          <a:p>
            <a:pPr>
              <a:spcBef>
                <a:spcPct val="50000"/>
              </a:spcBef>
            </a:pPr>
            <a:endParaRPr lang="fr-FR" sz="1600"/>
          </a:p>
          <a:p>
            <a:pPr>
              <a:spcBef>
                <a:spcPct val="50000"/>
              </a:spcBef>
            </a:pPr>
            <a:endParaRPr lang="fr-FR" sz="1600"/>
          </a:p>
          <a:p>
            <a:pPr>
              <a:spcBef>
                <a:spcPct val="50000"/>
              </a:spcBef>
            </a:pPr>
            <a:endParaRPr lang="fr-FR" sz="1600"/>
          </a:p>
          <a:p>
            <a:pPr>
              <a:spcBef>
                <a:spcPct val="50000"/>
              </a:spcBef>
            </a:pPr>
            <a:endParaRPr lang="fr-FR" sz="1600"/>
          </a:p>
          <a:p>
            <a:pPr>
              <a:spcBef>
                <a:spcPct val="50000"/>
              </a:spcBef>
            </a:pPr>
            <a:endParaRPr lang="fr-FR" sz="1600"/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407988" y="3357563"/>
            <a:ext cx="23638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400" b="1" dirty="0" smtClean="0"/>
              <a:t>a</a:t>
            </a:r>
            <a:r>
              <a:rPr lang="fr-FR" sz="2400" b="1" dirty="0"/>
              <a:t>. </a:t>
            </a:r>
            <a:r>
              <a:rPr lang="fr-FR" sz="2400" b="1" dirty="0" err="1"/>
              <a:t>Academia</a:t>
            </a:r>
            <a:endParaRPr lang="fr-FR" sz="2400" b="1" dirty="0"/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407988" y="6064250"/>
            <a:ext cx="1939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000" b="1" i="1" dirty="0" smtClean="0"/>
              <a:t>  Field </a:t>
            </a:r>
            <a:r>
              <a:rPr lang="fr-FR" sz="2000" b="1" i="1" dirty="0" err="1"/>
              <a:t>linguist</a:t>
            </a:r>
            <a:endParaRPr lang="fr-FR" sz="2000" b="1" i="1" dirty="0"/>
          </a:p>
        </p:txBody>
      </p:sp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2398713" y="1997075"/>
            <a:ext cx="4549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/>
              <a:t>d. International - Worldwide</a:t>
            </a:r>
          </a:p>
        </p:txBody>
      </p:sp>
      <p:sp>
        <p:nvSpPr>
          <p:cNvPr id="5129" name="Text Box 8"/>
          <p:cNvSpPr txBox="1">
            <a:spLocks noChangeArrowheads="1"/>
          </p:cNvSpPr>
          <p:nvPr/>
        </p:nvSpPr>
        <p:spPr bwMode="auto">
          <a:xfrm>
            <a:off x="3797300" y="5592763"/>
            <a:ext cx="2058988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fr-FR" sz="2400" b="1" dirty="0"/>
              <a:t>b. Local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fr-FR" sz="2000" b="1" i="1" dirty="0" err="1"/>
              <a:t>Endangered</a:t>
            </a:r>
            <a:endParaRPr lang="fr-FR" sz="2000" b="1" i="1" dirty="0"/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fr-FR" sz="2000" b="1" i="1" dirty="0" err="1"/>
              <a:t>Language</a:t>
            </a:r>
            <a:endParaRPr lang="fr-FR" sz="2000" b="1" i="1" dirty="0"/>
          </a:p>
        </p:txBody>
      </p:sp>
      <p:sp>
        <p:nvSpPr>
          <p:cNvPr id="5130" name="Text Box 9"/>
          <p:cNvSpPr txBox="1">
            <a:spLocks noChangeArrowheads="1"/>
          </p:cNvSpPr>
          <p:nvPr/>
        </p:nvSpPr>
        <p:spPr bwMode="auto">
          <a:xfrm>
            <a:off x="3844925" y="4619625"/>
            <a:ext cx="183038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fr-FR" sz="2400" b="1"/>
              <a:t>c. Regional</a:t>
            </a:r>
          </a:p>
        </p:txBody>
      </p:sp>
      <p:sp>
        <p:nvSpPr>
          <p:cNvPr id="5131" name="Text Box 10"/>
          <p:cNvSpPr txBox="1">
            <a:spLocks noChangeArrowheads="1"/>
          </p:cNvSpPr>
          <p:nvPr/>
        </p:nvSpPr>
        <p:spPr bwMode="auto">
          <a:xfrm>
            <a:off x="3894138" y="3395663"/>
            <a:ext cx="1808162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fr-FR" sz="2400" b="1"/>
              <a:t>c. National</a:t>
            </a:r>
          </a:p>
        </p:txBody>
      </p:sp>
    </p:spTree>
    <p:extLst>
      <p:ext uri="{BB962C8B-B14F-4D97-AF65-F5344CB8AC3E}">
        <p14:creationId xmlns:p14="http://schemas.microsoft.com/office/powerpoint/2010/main" val="70161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9" descr="londres-tou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70000"/>
            <a:ext cx="8839200" cy="559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60648"/>
            <a:ext cx="8867775" cy="876152"/>
          </a:xfrm>
        </p:spPr>
        <p:txBody>
          <a:bodyPr>
            <a:noAutofit/>
          </a:bodyPr>
          <a:lstStyle/>
          <a:p>
            <a:pPr algn="l"/>
            <a:r>
              <a:rPr lang="fr-FR" sz="2800" b="1" dirty="0">
                <a:solidFill>
                  <a:srgbClr val="000000"/>
                </a:solidFill>
              </a:rPr>
              <a:t/>
            </a:r>
            <a:br>
              <a:rPr lang="fr-FR" sz="2800" b="1" dirty="0">
                <a:solidFill>
                  <a:srgbClr val="000000"/>
                </a:solidFill>
              </a:rPr>
            </a:br>
            <a:r>
              <a:rPr lang="fr-FR" sz="2800" b="1" dirty="0" smtClean="0">
                <a:solidFill>
                  <a:srgbClr val="000000"/>
                </a:solidFill>
              </a:rPr>
              <a:t>The </a:t>
            </a:r>
            <a:r>
              <a:rPr lang="fr-FR" sz="2800" b="1" dirty="0" err="1" smtClean="0">
                <a:solidFill>
                  <a:srgbClr val="000000"/>
                </a:solidFill>
              </a:rPr>
              <a:t>Academic</a:t>
            </a:r>
            <a:r>
              <a:rPr lang="fr-FR" sz="2800" b="1" dirty="0" smtClean="0">
                <a:solidFill>
                  <a:srgbClr val="000000"/>
                </a:solidFill>
              </a:rPr>
              <a:t> </a:t>
            </a:r>
            <a:r>
              <a:rPr lang="fr-FR" sz="2800" b="1" dirty="0" err="1" smtClean="0">
                <a:solidFill>
                  <a:srgbClr val="000000"/>
                </a:solidFill>
              </a:rPr>
              <a:t>sphere</a:t>
            </a:r>
            <a:r>
              <a:rPr lang="fr-FR" sz="2800" b="1" dirty="0">
                <a:solidFill>
                  <a:srgbClr val="000000"/>
                </a:solidFill>
              </a:rPr>
              <a:t/>
            </a:r>
            <a:br>
              <a:rPr lang="fr-FR" sz="2800" b="1" dirty="0">
                <a:solidFill>
                  <a:srgbClr val="000000"/>
                </a:solidFill>
              </a:rPr>
            </a:br>
            <a:endParaRPr lang="fr-FR" sz="2800" dirty="0" smtClean="0">
              <a:solidFill>
                <a:srgbClr val="000000"/>
              </a:solidFill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1050" y="777875"/>
            <a:ext cx="5113338" cy="576263"/>
          </a:xfrm>
        </p:spPr>
        <p:txBody>
          <a:bodyPr>
            <a:normAutofit/>
          </a:bodyPr>
          <a:lstStyle/>
          <a:p>
            <a:pPr lvl="1" eaLnBrk="1" hangingPunct="1">
              <a:buFont typeface="Wingdings" pitchFamily="2" charset="2"/>
              <a:buNone/>
            </a:pPr>
            <a:endParaRPr lang="en-US" b="1" dirty="0" smtClean="0">
              <a:solidFill>
                <a:schemeClr val="tx2"/>
              </a:solidFill>
            </a:endParaRPr>
          </a:p>
          <a:p>
            <a:pPr lvl="1" algn="ctr" eaLnBrk="1" hangingPunct="1">
              <a:buFont typeface="Wingdings" pitchFamily="2" charset="2"/>
              <a:buNone/>
            </a:pPr>
            <a:endParaRPr lang="fr-FR" sz="2000" b="1" i="1" dirty="0" smtClean="0"/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611188" y="1700213"/>
            <a:ext cx="4105275" cy="363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fr-FR" sz="1600"/>
          </a:p>
          <a:p>
            <a:pPr>
              <a:spcBef>
                <a:spcPct val="50000"/>
              </a:spcBef>
            </a:pPr>
            <a:endParaRPr lang="fr-FR" sz="1600"/>
          </a:p>
          <a:p>
            <a:pPr>
              <a:spcBef>
                <a:spcPct val="50000"/>
              </a:spcBef>
            </a:pPr>
            <a:endParaRPr lang="fr-FR" sz="1600"/>
          </a:p>
          <a:p>
            <a:pPr>
              <a:spcBef>
                <a:spcPct val="50000"/>
              </a:spcBef>
            </a:pPr>
            <a:endParaRPr lang="fr-FR" sz="1600"/>
          </a:p>
          <a:p>
            <a:pPr>
              <a:spcBef>
                <a:spcPct val="50000"/>
              </a:spcBef>
            </a:pPr>
            <a:endParaRPr lang="fr-FR" sz="1600"/>
          </a:p>
          <a:p>
            <a:pPr>
              <a:spcBef>
                <a:spcPct val="50000"/>
              </a:spcBef>
            </a:pPr>
            <a:endParaRPr lang="fr-FR" sz="1600"/>
          </a:p>
          <a:p>
            <a:pPr>
              <a:spcBef>
                <a:spcPct val="50000"/>
              </a:spcBef>
            </a:pPr>
            <a:endParaRPr lang="fr-FR" sz="1600"/>
          </a:p>
          <a:p>
            <a:pPr>
              <a:spcBef>
                <a:spcPct val="50000"/>
              </a:spcBef>
            </a:pPr>
            <a:endParaRPr lang="fr-FR" sz="1600"/>
          </a:p>
          <a:p>
            <a:pPr>
              <a:spcBef>
                <a:spcPct val="50000"/>
              </a:spcBef>
            </a:pPr>
            <a:endParaRPr lang="fr-FR" sz="1600"/>
          </a:p>
          <a:p>
            <a:pPr>
              <a:spcBef>
                <a:spcPct val="50000"/>
              </a:spcBef>
            </a:pPr>
            <a:endParaRPr lang="fr-FR" sz="1600"/>
          </a:p>
        </p:txBody>
      </p:sp>
      <p:sp>
        <p:nvSpPr>
          <p:cNvPr id="6150" name="Text Box 12"/>
          <p:cNvSpPr txBox="1">
            <a:spLocks noChangeArrowheads="1"/>
          </p:cNvSpPr>
          <p:nvPr/>
        </p:nvSpPr>
        <p:spPr bwMode="auto">
          <a:xfrm>
            <a:off x="2344629" y="1767950"/>
            <a:ext cx="6788150" cy="51398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 dirty="0">
                <a:sym typeface="Wingdings 2" pitchFamily="18" charset="2"/>
              </a:rPr>
              <a:t></a:t>
            </a:r>
            <a:r>
              <a:rPr lang="en-US" sz="2400" b="1" dirty="0">
                <a:cs typeface="Arial" charset="0"/>
              </a:rPr>
              <a:t> </a:t>
            </a:r>
            <a:r>
              <a:rPr lang="en-US" sz="2400" b="1" dirty="0"/>
              <a:t>Foundations for EL</a:t>
            </a:r>
          </a:p>
          <a:p>
            <a:r>
              <a:rPr lang="en-US" sz="2400" dirty="0"/>
              <a:t>	    </a:t>
            </a:r>
            <a:r>
              <a:rPr lang="en-US" sz="2000" dirty="0"/>
              <a:t>DEL 		</a:t>
            </a:r>
            <a:r>
              <a:rPr lang="en-US" sz="2000" dirty="0" smtClean="0"/>
              <a:t> 2006</a:t>
            </a:r>
            <a:endParaRPr lang="en-US" sz="2000" dirty="0"/>
          </a:p>
          <a:p>
            <a:r>
              <a:rPr lang="en-US" sz="2000" dirty="0"/>
              <a:t>	     HRELP 	</a:t>
            </a:r>
            <a:r>
              <a:rPr lang="en-US" sz="2000" dirty="0" smtClean="0"/>
              <a:t> 2002               </a:t>
            </a:r>
            <a:endParaRPr lang="en-US" sz="2000" dirty="0"/>
          </a:p>
          <a:p>
            <a:r>
              <a:rPr lang="en-US" sz="2000" dirty="0"/>
              <a:t>	     VW 		</a:t>
            </a:r>
            <a:r>
              <a:rPr lang="en-US" sz="2000" dirty="0" smtClean="0"/>
              <a:t> 1998</a:t>
            </a:r>
            <a:r>
              <a:rPr lang="en-US" sz="2400" dirty="0" smtClean="0"/>
              <a:t>          +  </a:t>
            </a:r>
            <a:r>
              <a:rPr lang="en-US" sz="2000" b="1" dirty="0"/>
              <a:t>FEL and ELF</a:t>
            </a:r>
          </a:p>
          <a:p>
            <a:endParaRPr lang="en-US" sz="1000" dirty="0"/>
          </a:p>
          <a:p>
            <a:r>
              <a:rPr lang="en-US" sz="2400" b="1" dirty="0">
                <a:sym typeface="Wingdings 2" pitchFamily="18" charset="2"/>
              </a:rPr>
              <a:t></a:t>
            </a:r>
            <a:r>
              <a:rPr lang="en-US" sz="2000" b="1" dirty="0"/>
              <a:t> </a:t>
            </a:r>
            <a:r>
              <a:rPr lang="en-US" sz="2400" b="1" dirty="0"/>
              <a:t>Linguists organizations</a:t>
            </a:r>
          </a:p>
          <a:p>
            <a:r>
              <a:rPr lang="en-US" sz="2400" dirty="0"/>
              <a:t>	</a:t>
            </a:r>
            <a:r>
              <a:rPr lang="en-US" sz="2000" dirty="0"/>
              <a:t>Germany </a:t>
            </a:r>
            <a:r>
              <a:rPr lang="en-US" sz="2000" dirty="0" smtClean="0"/>
              <a:t> –GBS 1997</a:t>
            </a:r>
            <a:endParaRPr lang="en-US" sz="2000" dirty="0"/>
          </a:p>
          <a:p>
            <a:r>
              <a:rPr lang="en-US" sz="2000" dirty="0"/>
              <a:t>	USA - LSA 	</a:t>
            </a:r>
            <a:r>
              <a:rPr lang="en-US" sz="2000" dirty="0" smtClean="0"/>
              <a:t> 1992</a:t>
            </a:r>
            <a:endParaRPr lang="en-US" sz="2000" dirty="0"/>
          </a:p>
          <a:p>
            <a:r>
              <a:rPr lang="en-US" sz="2000" dirty="0"/>
              <a:t>	Australia - ALS 	</a:t>
            </a:r>
            <a:r>
              <a:rPr lang="en-US" sz="2000" dirty="0" smtClean="0"/>
              <a:t> 1984</a:t>
            </a:r>
            <a:endParaRPr lang="en-US" sz="2000" dirty="0"/>
          </a:p>
          <a:p>
            <a:endParaRPr lang="en-US" sz="1000" dirty="0"/>
          </a:p>
          <a:p>
            <a:r>
              <a:rPr lang="en-US" sz="2400" b="1" dirty="0">
                <a:sym typeface="Wingdings 2" pitchFamily="18" charset="2"/>
              </a:rPr>
              <a:t></a:t>
            </a:r>
            <a:r>
              <a:rPr lang="en-US" sz="2400" b="1" dirty="0"/>
              <a:t> Individual </a:t>
            </a:r>
            <a:r>
              <a:rPr lang="en-US" sz="2400" b="1" dirty="0" smtClean="0"/>
              <a:t>field linguists</a:t>
            </a:r>
            <a:endParaRPr lang="en-US" sz="2400" b="1" dirty="0"/>
          </a:p>
          <a:p>
            <a:r>
              <a:rPr lang="en-US" sz="2400" dirty="0"/>
              <a:t>     </a:t>
            </a:r>
            <a:r>
              <a:rPr lang="en-US" sz="2000" dirty="0"/>
              <a:t>Desk / field ; theory / description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Fieldwork frameworks:  ON </a:t>
            </a:r>
            <a:r>
              <a:rPr lang="en-US" sz="2000" dirty="0"/>
              <a:t>/ FOR / WITH </a:t>
            </a:r>
            <a:r>
              <a:rPr lang="en-US" sz="2000" dirty="0" smtClean="0"/>
              <a:t>…/BY       Description Documentation </a:t>
            </a:r>
            <a:r>
              <a:rPr lang="en-US" sz="2000" dirty="0"/>
              <a:t>Archiving </a:t>
            </a:r>
            <a:r>
              <a:rPr lang="en-US" sz="2000" dirty="0" smtClean="0"/>
              <a:t>+ Revitalization</a:t>
            </a:r>
            <a:endParaRPr lang="en-US" sz="2000" dirty="0"/>
          </a:p>
          <a:p>
            <a:r>
              <a:rPr lang="en-US" sz="2000" dirty="0"/>
              <a:t>	</a:t>
            </a:r>
          </a:p>
          <a:p>
            <a:r>
              <a:rPr lang="en-US" sz="2000" dirty="0">
                <a:latin typeface="Palatino" pitchFamily="18" charset="0"/>
              </a:rPr>
              <a:t>	</a:t>
            </a:r>
          </a:p>
        </p:txBody>
      </p:sp>
      <p:sp>
        <p:nvSpPr>
          <p:cNvPr id="6151" name="Text Box 16"/>
          <p:cNvSpPr txBox="1">
            <a:spLocks noChangeArrowheads="1"/>
          </p:cNvSpPr>
          <p:nvPr/>
        </p:nvSpPr>
        <p:spPr bwMode="auto">
          <a:xfrm>
            <a:off x="509588" y="3357563"/>
            <a:ext cx="1728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400" b="1"/>
              <a:t>Academia</a:t>
            </a:r>
          </a:p>
        </p:txBody>
      </p:sp>
      <p:sp>
        <p:nvSpPr>
          <p:cNvPr id="6152" name="Text Box 17"/>
          <p:cNvSpPr txBox="1">
            <a:spLocks noChangeArrowheads="1"/>
          </p:cNvSpPr>
          <p:nvPr/>
        </p:nvSpPr>
        <p:spPr bwMode="auto">
          <a:xfrm>
            <a:off x="509588" y="5949950"/>
            <a:ext cx="1851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2000" b="1" i="1"/>
              <a:t>Field linguist</a:t>
            </a:r>
          </a:p>
        </p:txBody>
      </p:sp>
    </p:spTree>
    <p:extLst>
      <p:ext uri="{BB962C8B-B14F-4D97-AF65-F5344CB8AC3E}">
        <p14:creationId xmlns:p14="http://schemas.microsoft.com/office/powerpoint/2010/main" val="347387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 </a:t>
            </a: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fr-FR" sz="3200" dirty="0" smtClean="0"/>
              <a:t/>
            </a:r>
            <a:br>
              <a:rPr lang="fr-FR" sz="3200" dirty="0" smtClean="0"/>
            </a:br>
            <a:r>
              <a:rPr lang="en-US" sz="3200" b="1" dirty="0" smtClean="0"/>
              <a:t>The </a:t>
            </a:r>
            <a:r>
              <a:rPr lang="en-US" sz="3200" b="1" dirty="0"/>
              <a:t>evolution of</a:t>
            </a:r>
            <a:r>
              <a:rPr lang="en-US" sz="3200" b="1" dirty="0" smtClean="0"/>
              <a:t> “documentary linguistics”</a:t>
            </a:r>
            <a:br>
              <a:rPr lang="en-US" sz="3200" b="1" dirty="0" smtClean="0"/>
            </a:br>
            <a:r>
              <a:rPr lang="en-US" sz="2400" b="1" dirty="0"/>
              <a:t>D</a:t>
            </a:r>
            <a:r>
              <a:rPr lang="en-US" sz="2400" dirty="0"/>
              <a:t>escription… 	</a:t>
            </a:r>
            <a:r>
              <a:rPr lang="en-US" sz="2400" dirty="0" smtClean="0"/>
              <a:t>&gt;  </a:t>
            </a:r>
            <a:r>
              <a:rPr lang="en-US" sz="2400" b="1" dirty="0" smtClean="0"/>
              <a:t>D</a:t>
            </a:r>
            <a:r>
              <a:rPr lang="en-US" sz="2400" dirty="0" smtClean="0"/>
              <a:t>ocumentation-</a:t>
            </a:r>
            <a:r>
              <a:rPr lang="en-US" sz="2400" b="1" dirty="0" smtClean="0"/>
              <a:t>A</a:t>
            </a:r>
            <a:r>
              <a:rPr lang="en-US" sz="2400" dirty="0" smtClean="0"/>
              <a:t>rchiving</a:t>
            </a:r>
            <a:r>
              <a:rPr lang="fr-FR" sz="2400" dirty="0"/>
              <a:t>… &gt;</a:t>
            </a:r>
            <a:r>
              <a:rPr lang="en-US" sz="2400" dirty="0"/>
              <a:t>	</a:t>
            </a:r>
            <a:r>
              <a:rPr lang="en-US" sz="2400" b="1" dirty="0"/>
              <a:t>R</a:t>
            </a:r>
            <a:r>
              <a:rPr lang="en-US" sz="2400" dirty="0"/>
              <a:t>evitalization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en-US" sz="3200" dirty="0"/>
              <a:t> </a:t>
            </a:r>
            <a:r>
              <a:rPr lang="fr-FR" sz="3200" dirty="0"/>
              <a:t/>
            </a:r>
            <a:br>
              <a:rPr lang="fr-FR" sz="3200" dirty="0"/>
            </a:b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556792"/>
            <a:ext cx="8392988" cy="4824536"/>
          </a:xfrm>
        </p:spPr>
        <p:txBody>
          <a:bodyPr>
            <a:noAutofit/>
          </a:bodyPr>
          <a:lstStyle/>
          <a:p>
            <a:pPr marL="0" indent="0" algn="just">
              <a:lnSpc>
                <a:spcPct val="70000"/>
              </a:lnSpc>
              <a:buNone/>
            </a:pPr>
            <a:endParaRPr lang="en-US" sz="2000" dirty="0" smtClean="0"/>
          </a:p>
          <a:p>
            <a:pPr marL="0" indent="0">
              <a:lnSpc>
                <a:spcPct val="70000"/>
              </a:lnSpc>
              <a:buNone/>
            </a:pPr>
            <a:r>
              <a:rPr lang="en-US" sz="2800" b="1" dirty="0" smtClean="0"/>
              <a:t>D  </a:t>
            </a:r>
            <a:r>
              <a:rPr lang="en-US" sz="2800" dirty="0" smtClean="0"/>
              <a:t>“Description”   </a:t>
            </a:r>
            <a:r>
              <a:rPr lang="en-US" sz="2000" dirty="0" smtClean="0"/>
              <a:t>70ies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 smtClean="0"/>
              <a:t> 		</a:t>
            </a:r>
            <a:r>
              <a:rPr lang="en-US" sz="1800" dirty="0" err="1" smtClean="0"/>
              <a:t>vs</a:t>
            </a:r>
            <a:r>
              <a:rPr lang="en-US" sz="1800" dirty="0" smtClean="0"/>
              <a:t>  “theory” in </a:t>
            </a:r>
            <a:r>
              <a:rPr lang="en-US" sz="1800" dirty="0" err="1" smtClean="0"/>
              <a:t>Chomskyan</a:t>
            </a:r>
            <a:r>
              <a:rPr lang="en-US" sz="1800" dirty="0" smtClean="0"/>
              <a:t> era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800" dirty="0" smtClean="0"/>
              <a:t>		More and more by linguists, not anthropologists</a:t>
            </a:r>
          </a:p>
          <a:p>
            <a:pPr marL="0" indent="0">
              <a:lnSpc>
                <a:spcPct val="70000"/>
              </a:lnSpc>
              <a:buNone/>
            </a:pPr>
            <a:endParaRPr lang="en-US" sz="1800" dirty="0" smtClean="0"/>
          </a:p>
          <a:p>
            <a:pPr marL="0" indent="0">
              <a:lnSpc>
                <a:spcPct val="70000"/>
              </a:lnSpc>
              <a:buNone/>
            </a:pPr>
            <a:r>
              <a:rPr lang="en-US" sz="2800" b="1" dirty="0" smtClean="0"/>
              <a:t>D</a:t>
            </a:r>
            <a:r>
              <a:rPr lang="en-US" sz="2800" dirty="0" smtClean="0"/>
              <a:t>  </a:t>
            </a:r>
            <a:r>
              <a:rPr lang="en-US" sz="2800" dirty="0"/>
              <a:t>“Documentation”:   </a:t>
            </a:r>
            <a:r>
              <a:rPr lang="en-US" sz="2000" dirty="0"/>
              <a:t>90ies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sz="1800" dirty="0"/>
              <a:t>a new sub-discipline of EL 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800" dirty="0"/>
              <a:t>		VW  </a:t>
            </a:r>
            <a:r>
              <a:rPr lang="en-US" sz="1800" dirty="0" smtClean="0"/>
              <a:t>DOBES Standards</a:t>
            </a:r>
          </a:p>
          <a:p>
            <a:pPr marL="0" indent="0">
              <a:lnSpc>
                <a:spcPct val="70000"/>
              </a:lnSpc>
              <a:buNone/>
            </a:pPr>
            <a:endParaRPr lang="en-US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800" b="1" dirty="0"/>
              <a:t>A</a:t>
            </a:r>
            <a:r>
              <a:rPr lang="en-US" sz="2800" dirty="0"/>
              <a:t>   </a:t>
            </a:r>
            <a:r>
              <a:rPr lang="en-US" sz="2800" dirty="0" smtClean="0"/>
              <a:t>“Archiving”: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en-US" sz="1800" dirty="0"/>
              <a:t>new technologies </a:t>
            </a:r>
          </a:p>
          <a:p>
            <a:pPr>
              <a:lnSpc>
                <a:spcPct val="70000"/>
              </a:lnSpc>
            </a:pPr>
            <a:endParaRPr lang="en-US" sz="2000" dirty="0" smtClean="0"/>
          </a:p>
          <a:p>
            <a:pPr marL="0" indent="0">
              <a:lnSpc>
                <a:spcPct val="70000"/>
              </a:lnSpc>
              <a:buNone/>
            </a:pPr>
            <a:r>
              <a:rPr lang="fr-FR" sz="2800" b="1" dirty="0"/>
              <a:t>R</a:t>
            </a:r>
            <a:r>
              <a:rPr lang="fr-FR" sz="2800" dirty="0"/>
              <a:t> </a:t>
            </a:r>
            <a:r>
              <a:rPr lang="fr-FR" sz="2800" dirty="0" smtClean="0"/>
              <a:t>  </a:t>
            </a:r>
            <a:r>
              <a:rPr lang="en-US" sz="2800" dirty="0" smtClean="0"/>
              <a:t>“</a:t>
            </a:r>
            <a:r>
              <a:rPr lang="fr-FR" sz="2800" dirty="0" err="1" smtClean="0"/>
              <a:t>Revitalization</a:t>
            </a:r>
            <a:r>
              <a:rPr lang="en-US" sz="2800" dirty="0"/>
              <a:t>”</a:t>
            </a:r>
            <a:r>
              <a:rPr lang="fr-FR" sz="2800" dirty="0" smtClean="0"/>
              <a:t>…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fr-FR" sz="2000" dirty="0"/>
              <a:t>	</a:t>
            </a:r>
            <a:r>
              <a:rPr lang="fr-FR" sz="2000" dirty="0" err="1" smtClean="0"/>
              <a:t>revalorization</a:t>
            </a:r>
            <a:r>
              <a:rPr lang="fr-FR" sz="2000" dirty="0" smtClean="0"/>
              <a:t>, consolidation, support…</a:t>
            </a:r>
            <a:r>
              <a:rPr lang="fr-FR" sz="2800" dirty="0" smtClean="0"/>
              <a:t>    </a:t>
            </a:r>
            <a:endParaRPr lang="en-US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76243"/>
            <a:ext cx="2895600" cy="365125"/>
          </a:xfrm>
        </p:spPr>
        <p:txBody>
          <a:bodyPr/>
          <a:lstStyle/>
          <a:p>
            <a:r>
              <a:rPr lang="de-DE" dirty="0" smtClean="0"/>
              <a:t>3L Summer School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C2DE-4A3D-4E13-91D9-EE1E3E37414E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334000" y="4343400"/>
            <a:ext cx="281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D        D        A </a:t>
            </a:r>
            <a:r>
              <a:rPr lang="en-US" sz="2800" b="1" dirty="0"/>
              <a:t>+ R</a:t>
            </a:r>
            <a:endParaRPr lang="fr-FR" sz="2800" dirty="0"/>
          </a:p>
        </p:txBody>
      </p:sp>
      <p:sp>
        <p:nvSpPr>
          <p:cNvPr id="8" name="Flèche courbée vers le bas 7"/>
          <p:cNvSpPr/>
          <p:nvPr/>
        </p:nvSpPr>
        <p:spPr>
          <a:xfrm>
            <a:off x="5562600" y="3581400"/>
            <a:ext cx="2514600" cy="60960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Flèche courbée vers le haut 8"/>
          <p:cNvSpPr/>
          <p:nvPr/>
        </p:nvSpPr>
        <p:spPr>
          <a:xfrm>
            <a:off x="6705600" y="4800600"/>
            <a:ext cx="990600" cy="457200"/>
          </a:xfrm>
          <a:prstGeom prst="curvedUpArrow">
            <a:avLst>
              <a:gd name="adj1" fmla="val 17485"/>
              <a:gd name="adj2" fmla="val 37206"/>
              <a:gd name="adj3" fmla="val 3400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Double flèche horizontale 9"/>
          <p:cNvSpPr/>
          <p:nvPr/>
        </p:nvSpPr>
        <p:spPr>
          <a:xfrm>
            <a:off x="5715000" y="4572000"/>
            <a:ext cx="360040" cy="216024"/>
          </a:xfrm>
          <a:prstGeom prst="leftRightArrow">
            <a:avLst>
              <a:gd name="adj1" fmla="val 43117"/>
              <a:gd name="adj2" fmla="val 3279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courbée vers le haut 10"/>
          <p:cNvSpPr/>
          <p:nvPr/>
        </p:nvSpPr>
        <p:spPr>
          <a:xfrm>
            <a:off x="5943600" y="4876800"/>
            <a:ext cx="2057400" cy="609600"/>
          </a:xfrm>
          <a:prstGeom prst="curvedUpArrow">
            <a:avLst>
              <a:gd name="adj1" fmla="val 25000"/>
              <a:gd name="adj2" fmla="val 46345"/>
              <a:gd name="adj3" fmla="val 3400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Double flèche horizontale 11"/>
          <p:cNvSpPr/>
          <p:nvPr/>
        </p:nvSpPr>
        <p:spPr>
          <a:xfrm>
            <a:off x="6629400" y="4572000"/>
            <a:ext cx="360040" cy="216024"/>
          </a:xfrm>
          <a:prstGeom prst="leftRightArrow">
            <a:avLst>
              <a:gd name="adj1" fmla="val 43117"/>
              <a:gd name="adj2" fmla="val 3279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89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3L Summer School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C2DE-4A3D-4E13-91D9-EE1E3E37414E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6632"/>
            <a:ext cx="4464496" cy="6312798"/>
          </a:xfrm>
        </p:spPr>
      </p:pic>
    </p:spTree>
    <p:extLst>
      <p:ext uri="{BB962C8B-B14F-4D97-AF65-F5344CB8AC3E}">
        <p14:creationId xmlns:p14="http://schemas.microsoft.com/office/powerpoint/2010/main" val="372130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3" descr="londres-ci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18690"/>
          <a:stretch>
            <a:fillRect/>
          </a:stretch>
        </p:blipFill>
        <p:spPr bwMode="auto">
          <a:xfrm>
            <a:off x="304800" y="1282700"/>
            <a:ext cx="8839200" cy="558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03275"/>
            <a:ext cx="8893175" cy="576263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fr-FR" sz="2800" b="1" dirty="0" smtClean="0"/>
              <a:t>Synergies </a:t>
            </a:r>
            <a:r>
              <a:rPr lang="fr-FR" sz="2800" b="1" dirty="0" err="1"/>
              <a:t>at</a:t>
            </a:r>
            <a:r>
              <a:rPr lang="fr-FR" sz="2800" b="1" dirty="0"/>
              <a:t> the </a:t>
            </a:r>
            <a:r>
              <a:rPr lang="fr-FR" sz="2800" b="1" dirty="0" smtClean="0">
                <a:solidFill>
                  <a:srgbClr val="000000"/>
                </a:solidFill>
              </a:rPr>
              <a:t>international – </a:t>
            </a:r>
            <a:r>
              <a:rPr lang="en-US" sz="2800" b="1" dirty="0" smtClean="0">
                <a:solidFill>
                  <a:srgbClr val="000000"/>
                </a:solidFill>
              </a:rPr>
              <a:t>worldwide level</a:t>
            </a:r>
            <a:endParaRPr lang="fr-FR" sz="2800" b="1" i="1" dirty="0" smtClean="0">
              <a:solidFill>
                <a:srgbClr val="000000"/>
              </a:solidFill>
            </a:endParaRP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611188" y="1700213"/>
            <a:ext cx="4105275" cy="363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fr-FR" sz="1600"/>
          </a:p>
          <a:p>
            <a:pPr>
              <a:spcBef>
                <a:spcPct val="50000"/>
              </a:spcBef>
            </a:pPr>
            <a:endParaRPr lang="fr-FR" sz="1600"/>
          </a:p>
          <a:p>
            <a:pPr>
              <a:spcBef>
                <a:spcPct val="50000"/>
              </a:spcBef>
            </a:pPr>
            <a:endParaRPr lang="fr-FR" sz="1600"/>
          </a:p>
          <a:p>
            <a:pPr>
              <a:spcBef>
                <a:spcPct val="50000"/>
              </a:spcBef>
            </a:pPr>
            <a:endParaRPr lang="fr-FR" sz="1600"/>
          </a:p>
          <a:p>
            <a:pPr>
              <a:spcBef>
                <a:spcPct val="50000"/>
              </a:spcBef>
            </a:pPr>
            <a:endParaRPr lang="fr-FR" sz="1600"/>
          </a:p>
          <a:p>
            <a:pPr>
              <a:spcBef>
                <a:spcPct val="50000"/>
              </a:spcBef>
            </a:pPr>
            <a:endParaRPr lang="fr-FR" sz="1600"/>
          </a:p>
          <a:p>
            <a:pPr>
              <a:spcBef>
                <a:spcPct val="50000"/>
              </a:spcBef>
            </a:pPr>
            <a:endParaRPr lang="fr-FR" sz="1600"/>
          </a:p>
          <a:p>
            <a:pPr>
              <a:spcBef>
                <a:spcPct val="50000"/>
              </a:spcBef>
            </a:pPr>
            <a:endParaRPr lang="fr-FR" sz="1600"/>
          </a:p>
          <a:p>
            <a:pPr>
              <a:spcBef>
                <a:spcPct val="50000"/>
              </a:spcBef>
            </a:pPr>
            <a:endParaRPr lang="fr-FR" sz="1600"/>
          </a:p>
          <a:p>
            <a:pPr>
              <a:spcBef>
                <a:spcPct val="50000"/>
              </a:spcBef>
            </a:pPr>
            <a:endParaRPr lang="fr-FR" sz="1600"/>
          </a:p>
        </p:txBody>
      </p:sp>
      <p:sp>
        <p:nvSpPr>
          <p:cNvPr id="9222" name="Text Box 12"/>
          <p:cNvSpPr txBox="1">
            <a:spLocks noChangeArrowheads="1"/>
          </p:cNvSpPr>
          <p:nvPr/>
        </p:nvSpPr>
        <p:spPr bwMode="auto">
          <a:xfrm>
            <a:off x="623052" y="2633663"/>
            <a:ext cx="2448271" cy="61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1" dirty="0" smtClean="0"/>
              <a:t>FOUNDATIONS</a:t>
            </a:r>
            <a:endParaRPr lang="en-US" b="1" dirty="0"/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b="1" dirty="0"/>
              <a:t>for EL</a:t>
            </a:r>
          </a:p>
        </p:txBody>
      </p:sp>
      <p:sp>
        <p:nvSpPr>
          <p:cNvPr id="9223" name="Text Box 14"/>
          <p:cNvSpPr txBox="1">
            <a:spLocks noChangeArrowheads="1"/>
          </p:cNvSpPr>
          <p:nvPr/>
        </p:nvSpPr>
        <p:spPr bwMode="auto">
          <a:xfrm>
            <a:off x="6421438" y="2387600"/>
            <a:ext cx="2836862" cy="311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>
                <a:solidFill>
                  <a:srgbClr val="2EA305"/>
                </a:solidFill>
              </a:rPr>
              <a:t>NGO </a:t>
            </a:r>
            <a:r>
              <a:rPr lang="en-US" i="1">
                <a:solidFill>
                  <a:srgbClr val="2EA305"/>
                </a:solidFill>
              </a:rPr>
              <a:t>–</a:t>
            </a:r>
            <a:r>
              <a:rPr lang="en-US" b="1" i="1">
                <a:solidFill>
                  <a:srgbClr val="2EA305"/>
                </a:solidFill>
              </a:rPr>
              <a:t> Media</a:t>
            </a:r>
          </a:p>
          <a:p>
            <a:pPr>
              <a:spcBef>
                <a:spcPct val="50000"/>
              </a:spcBef>
            </a:pPr>
            <a:endParaRPr lang="en-US" sz="1000" b="1" i="1">
              <a:solidFill>
                <a:srgbClr val="2EA305"/>
              </a:solidFill>
            </a:endParaRPr>
          </a:p>
          <a:p>
            <a:pPr>
              <a:spcBef>
                <a:spcPct val="50000"/>
              </a:spcBef>
            </a:pPr>
            <a:r>
              <a:rPr lang="en-US" b="1" i="1">
                <a:solidFill>
                  <a:srgbClr val="2EA305"/>
                </a:solidFill>
              </a:rPr>
              <a:t>Biodiversity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i="1">
                <a:solidFill>
                  <a:srgbClr val="2EA305"/>
                </a:solidFill>
              </a:rPr>
              <a:t>   </a:t>
            </a:r>
            <a:r>
              <a:rPr lang="en-US" sz="1600" i="1">
                <a:solidFill>
                  <a:srgbClr val="2EA305"/>
                </a:solidFill>
              </a:rPr>
              <a:t>WWF – World Wildlife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600" i="1">
                <a:solidFill>
                  <a:srgbClr val="2EA305"/>
                </a:solidFill>
              </a:rPr>
              <a:t>   Foundation</a:t>
            </a:r>
          </a:p>
          <a:p>
            <a:pPr>
              <a:spcBef>
                <a:spcPct val="50000"/>
              </a:spcBef>
            </a:pPr>
            <a:r>
              <a:rPr lang="en-US" b="1" i="1">
                <a:solidFill>
                  <a:srgbClr val="2EA305"/>
                </a:solidFill>
              </a:rPr>
              <a:t>Climate</a:t>
            </a:r>
          </a:p>
          <a:p>
            <a:r>
              <a:rPr lang="en-US" sz="1600" i="1">
                <a:solidFill>
                  <a:srgbClr val="2EA305"/>
                </a:solidFill>
              </a:rPr>
              <a:t>   IPCC </a:t>
            </a:r>
            <a:r>
              <a:rPr lang="en-US" sz="1600">
                <a:solidFill>
                  <a:srgbClr val="2EA305"/>
                </a:solidFill>
              </a:rPr>
              <a:t>– </a:t>
            </a:r>
            <a:r>
              <a:rPr lang="en-US" sz="1600" i="1">
                <a:solidFill>
                  <a:srgbClr val="2EA305"/>
                </a:solidFill>
              </a:rPr>
              <a:t>Intergovernmental    </a:t>
            </a:r>
          </a:p>
          <a:p>
            <a:r>
              <a:rPr lang="en-US" sz="1600" i="1">
                <a:solidFill>
                  <a:srgbClr val="2EA305"/>
                </a:solidFill>
              </a:rPr>
              <a:t>   Panel on Climate Change</a:t>
            </a:r>
          </a:p>
          <a:p>
            <a:pPr>
              <a:spcBef>
                <a:spcPct val="50000"/>
              </a:spcBef>
            </a:pPr>
            <a:r>
              <a:rPr lang="en-US" b="1" i="1">
                <a:solidFill>
                  <a:srgbClr val="2EA305"/>
                </a:solidFill>
              </a:rPr>
              <a:t>Indigenous rights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i="1">
                <a:solidFill>
                  <a:srgbClr val="2EA305"/>
                </a:solidFill>
              </a:rPr>
              <a:t>   </a:t>
            </a:r>
            <a:r>
              <a:rPr lang="en-US" sz="1600" i="1">
                <a:solidFill>
                  <a:srgbClr val="2EA305"/>
                </a:solidFill>
              </a:rPr>
              <a:t>Survival International</a:t>
            </a:r>
          </a:p>
        </p:txBody>
      </p:sp>
      <p:sp>
        <p:nvSpPr>
          <p:cNvPr id="9224" name="Text Box 16"/>
          <p:cNvSpPr txBox="1">
            <a:spLocks noChangeArrowheads="1"/>
          </p:cNvSpPr>
          <p:nvPr/>
        </p:nvSpPr>
        <p:spPr bwMode="auto">
          <a:xfrm>
            <a:off x="2416175" y="2455863"/>
            <a:ext cx="4019550" cy="3133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2400" dirty="0"/>
              <a:t>United Nations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 dirty="0"/>
              <a:t>Indigenous rights</a:t>
            </a:r>
            <a:endParaRPr lang="en-US" sz="800" dirty="0"/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2400" b="1" dirty="0"/>
              <a:t>UNESCO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 dirty="0"/>
              <a:t>  2003 Intangible Heritage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 dirty="0"/>
              <a:t>  2008 International Year of Languages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 dirty="0"/>
              <a:t>  2009 New edition of the Atlas of EL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 b="1" dirty="0"/>
              <a:t>   &amp; World Report on cultural diversity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en-US" sz="800" b="1" dirty="0"/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2400" dirty="0"/>
              <a:t>UNICEF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 dirty="0"/>
              <a:t>Local educational programs</a:t>
            </a:r>
          </a:p>
        </p:txBody>
      </p:sp>
      <p:sp>
        <p:nvSpPr>
          <p:cNvPr id="9225" name="Text Box 19"/>
          <p:cNvSpPr txBox="1">
            <a:spLocks noChangeArrowheads="1"/>
          </p:cNvSpPr>
          <p:nvPr/>
        </p:nvSpPr>
        <p:spPr bwMode="auto">
          <a:xfrm>
            <a:off x="2843213" y="1476375"/>
            <a:ext cx="3889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/>
              <a:t>International - Worldwide</a:t>
            </a:r>
          </a:p>
        </p:txBody>
      </p:sp>
    </p:spTree>
    <p:extLst>
      <p:ext uri="{BB962C8B-B14F-4D97-AF65-F5344CB8AC3E}">
        <p14:creationId xmlns:p14="http://schemas.microsoft.com/office/powerpoint/2010/main" val="252583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848872" cy="1287016"/>
          </a:xfrm>
        </p:spPr>
        <p:txBody>
          <a:bodyPr>
            <a:normAutofit/>
          </a:bodyPr>
          <a:lstStyle/>
          <a:p>
            <a:r>
              <a:rPr lang="fr-FR" sz="2800" dirty="0" smtClean="0"/>
              <a:t> 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000" dirty="0" smtClean="0"/>
              <a:t>The information </a:t>
            </a:r>
            <a:r>
              <a:rPr lang="fr-FR" sz="2000" dirty="0" err="1" smtClean="0"/>
              <a:t>contained</a:t>
            </a:r>
            <a:r>
              <a:rPr lang="fr-FR" sz="2000" dirty="0" smtClean="0"/>
              <a:t> in </a:t>
            </a:r>
            <a:r>
              <a:rPr lang="fr-FR" sz="2000" dirty="0" err="1" smtClean="0"/>
              <a:t>this</a:t>
            </a:r>
            <a:r>
              <a:rPr lang="fr-FR" sz="2000" dirty="0" smtClean="0"/>
              <a:t> talk </a:t>
            </a:r>
            <a:r>
              <a:rPr lang="fr-FR" sz="2000" dirty="0" err="1" smtClean="0"/>
              <a:t>can</a:t>
            </a:r>
            <a:r>
              <a:rPr lang="fr-FR" sz="2000" dirty="0" smtClean="0"/>
              <a:t> </a:t>
            </a:r>
            <a:r>
              <a:rPr lang="fr-FR" sz="2000" dirty="0" err="1" smtClean="0"/>
              <a:t>be</a:t>
            </a:r>
            <a:r>
              <a:rPr lang="fr-FR" sz="2000" dirty="0" smtClean="0"/>
              <a:t> </a:t>
            </a:r>
            <a:r>
              <a:rPr lang="fr-FR" sz="2000" dirty="0" err="1" smtClean="0"/>
              <a:t>found</a:t>
            </a:r>
            <a:r>
              <a:rPr lang="fr-FR" sz="2000" dirty="0" smtClean="0"/>
              <a:t> in :</a:t>
            </a:r>
          </a:p>
          <a:p>
            <a:endParaRPr lang="fr-FR" sz="2000" dirty="0"/>
          </a:p>
          <a:p>
            <a:endParaRPr lang="fr-FR" sz="2000" dirty="0" smtClean="0"/>
          </a:p>
          <a:p>
            <a:r>
              <a:rPr lang="fr-FR" sz="2000" dirty="0" err="1" smtClean="0"/>
              <a:t>Grinevald</a:t>
            </a:r>
            <a:r>
              <a:rPr lang="fr-FR" sz="2000" dirty="0"/>
              <a:t>, C &amp; J. Costa, 2010, </a:t>
            </a:r>
            <a:r>
              <a:rPr lang="fr-FR" sz="2000" b="1" dirty="0"/>
              <a:t>Langues en danger: le phénomène et la réponse des linguistes, </a:t>
            </a:r>
            <a:r>
              <a:rPr lang="fr-FR" sz="2000" dirty="0" smtClean="0"/>
              <a:t>in </a:t>
            </a:r>
            <a:r>
              <a:rPr lang="fr-FR" sz="2000" b="1" dirty="0" smtClean="0"/>
              <a:t> </a:t>
            </a:r>
            <a:r>
              <a:rPr lang="fr-FR" sz="2000" dirty="0" err="1" smtClean="0"/>
              <a:t>Grinevald</a:t>
            </a:r>
            <a:r>
              <a:rPr lang="fr-FR" sz="2000" dirty="0" smtClean="0"/>
              <a:t>, C. &amp; M. Bert </a:t>
            </a:r>
            <a:r>
              <a:rPr lang="fr-FR" sz="2000" dirty="0" err="1" smtClean="0"/>
              <a:t>eds</a:t>
            </a:r>
            <a:r>
              <a:rPr lang="fr-FR" sz="2000" dirty="0" smtClean="0"/>
              <a:t> </a:t>
            </a:r>
            <a:r>
              <a:rPr lang="fr-FR" sz="2000" i="1" dirty="0" smtClean="0"/>
              <a:t>Linguistique </a:t>
            </a:r>
            <a:r>
              <a:rPr lang="fr-FR" sz="2000" i="1" dirty="0"/>
              <a:t>de terrain sur langues en danger: Locuteurs et linguistes</a:t>
            </a:r>
            <a:r>
              <a:rPr lang="fr-FR" sz="2000" dirty="0"/>
              <a:t>, </a:t>
            </a:r>
            <a:r>
              <a:rPr lang="fr-FR" sz="2000" i="1" dirty="0"/>
              <a:t>Faits de Langues </a:t>
            </a:r>
            <a:r>
              <a:rPr lang="fr-FR" sz="2000" dirty="0"/>
              <a:t>35-36</a:t>
            </a:r>
            <a:r>
              <a:rPr lang="fr-FR" sz="2000" i="1" dirty="0"/>
              <a:t>,</a:t>
            </a:r>
            <a:r>
              <a:rPr lang="fr-FR" sz="2000" dirty="0"/>
              <a:t> Paris, Ophrys, pp. </a:t>
            </a:r>
            <a:r>
              <a:rPr lang="fr-FR" sz="2000" dirty="0" smtClean="0"/>
              <a:t>23-37.</a:t>
            </a:r>
          </a:p>
          <a:p>
            <a:endParaRPr lang="fr-FR" sz="2000" dirty="0"/>
          </a:p>
          <a:p>
            <a:r>
              <a:rPr lang="fr-FR" sz="2000" dirty="0" err="1" smtClean="0"/>
              <a:t>Grinevald</a:t>
            </a:r>
            <a:r>
              <a:rPr lang="fr-FR" sz="2000" dirty="0"/>
              <a:t>, C &amp; Bert, M. </a:t>
            </a:r>
            <a:r>
              <a:rPr lang="en-US" sz="2000" dirty="0" smtClean="0"/>
              <a:t>2009.   </a:t>
            </a:r>
            <a:r>
              <a:rPr lang="en-GB" sz="2000" dirty="0"/>
              <a:t>Whose ideology, where and when ? Rama (Nicaragua) and </a:t>
            </a:r>
            <a:r>
              <a:rPr lang="en-GB" sz="2000" dirty="0" err="1"/>
              <a:t>Francoprovençal</a:t>
            </a:r>
            <a:r>
              <a:rPr lang="en-GB" sz="2000" dirty="0"/>
              <a:t> (France) experiences.  </a:t>
            </a:r>
            <a:r>
              <a:rPr lang="en-US" sz="2000" dirty="0"/>
              <a:t>ELAP Workshop: Beliefs and Ideology</a:t>
            </a:r>
            <a:r>
              <a:rPr lang="fr-FR" sz="2000" b="1" dirty="0">
                <a:solidFill>
                  <a:schemeClr val="hlink"/>
                </a:solidFill>
              </a:rPr>
              <a:t> </a:t>
            </a:r>
            <a:r>
              <a:rPr lang="fr-FR" sz="2000" b="1" dirty="0" smtClean="0">
                <a:solidFill>
                  <a:schemeClr val="hlink"/>
                </a:solidFill>
              </a:rPr>
              <a:t> </a:t>
            </a:r>
            <a:r>
              <a:rPr lang="fr-FR" sz="2000" dirty="0" smtClean="0"/>
              <a:t>(to </a:t>
            </a:r>
            <a:r>
              <a:rPr lang="fr-FR" sz="2000" dirty="0" err="1" smtClean="0"/>
              <a:t>appear</a:t>
            </a:r>
            <a:r>
              <a:rPr lang="fr-FR" sz="2000" dirty="0" smtClean="0"/>
              <a:t> in Austin &amp; </a:t>
            </a:r>
            <a:r>
              <a:rPr lang="fr-FR" sz="2000" dirty="0" err="1" smtClean="0"/>
              <a:t>Sallabank</a:t>
            </a:r>
            <a:r>
              <a:rPr lang="fr-FR" sz="2000" dirty="0" smtClean="0"/>
              <a:t>, OUP)</a:t>
            </a:r>
            <a:endParaRPr lang="fr-FR" sz="2000" dirty="0"/>
          </a:p>
          <a:p>
            <a:endParaRPr lang="fr-FR" sz="2000" dirty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3L Summer School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C2DE-4A3D-4E13-91D9-EE1E3E37414E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03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l"/>
            <a:r>
              <a:rPr lang="fr-FR" sz="3600" b="1" dirty="0" smtClean="0"/>
              <a:t>4. </a:t>
            </a:r>
            <a:r>
              <a:rPr lang="fr-FR" sz="3600" b="1" dirty="0" err="1" smtClean="0"/>
              <a:t>Today’s</a:t>
            </a:r>
            <a:r>
              <a:rPr lang="fr-FR" sz="3600" b="1" dirty="0" smtClean="0"/>
              <a:t> programme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379909"/>
            <a:ext cx="8712968" cy="47133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800" dirty="0" smtClean="0"/>
              <a:t>Field </a:t>
            </a:r>
            <a:r>
              <a:rPr lang="fr-FR" sz="2800" dirty="0" err="1" smtClean="0"/>
              <a:t>Linguists</a:t>
            </a:r>
            <a:r>
              <a:rPr lang="fr-FR" sz="2800" dirty="0" smtClean="0"/>
              <a:t>, Consortium </a:t>
            </a:r>
            <a:r>
              <a:rPr lang="fr-FR" sz="2800" dirty="0"/>
              <a:t>3L</a:t>
            </a:r>
            <a:r>
              <a:rPr lang="fr-FR" sz="2800" dirty="0" smtClean="0"/>
              <a:t>, EL </a:t>
            </a:r>
            <a:r>
              <a:rPr lang="fr-FR" sz="2800" dirty="0" err="1" smtClean="0"/>
              <a:t>Foundations</a:t>
            </a:r>
            <a:r>
              <a:rPr lang="fr-FR" sz="2800" dirty="0" smtClean="0"/>
              <a:t>, UNESCO:</a:t>
            </a:r>
          </a:p>
          <a:p>
            <a:pPr marL="0" indent="0">
              <a:buNone/>
            </a:pPr>
            <a:endParaRPr lang="fr-FR" sz="2800" dirty="0" smtClean="0"/>
          </a:p>
          <a:p>
            <a:r>
              <a:rPr lang="fr-FR" sz="2400" dirty="0" smtClean="0"/>
              <a:t>VW DOBES		Documentation pilot </a:t>
            </a:r>
            <a:r>
              <a:rPr lang="fr-FR" sz="2400" dirty="0" err="1" smtClean="0"/>
              <a:t>project</a:t>
            </a:r>
            <a:r>
              <a:rPr lang="fr-FR" sz="2400" dirty="0" smtClean="0"/>
              <a:t> , Argentina (</a:t>
            </a:r>
            <a:r>
              <a:rPr lang="fr-FR" sz="2400" i="1" dirty="0" smtClean="0"/>
              <a:t>Vidal, 						</a:t>
            </a:r>
            <a:r>
              <a:rPr lang="fr-FR" sz="2400" i="1" dirty="0" err="1" smtClean="0"/>
              <a:t>Golluscio</a:t>
            </a:r>
            <a:r>
              <a:rPr lang="fr-FR" sz="2400" dirty="0" smtClean="0"/>
              <a:t>) </a:t>
            </a:r>
          </a:p>
          <a:p>
            <a:pPr marL="0" indent="0">
              <a:buNone/>
            </a:pPr>
            <a:r>
              <a:rPr lang="fr-FR" sz="2400" dirty="0"/>
              <a:t>	</a:t>
            </a:r>
            <a:r>
              <a:rPr lang="fr-FR" sz="2400" dirty="0" smtClean="0"/>
              <a:t>				</a:t>
            </a:r>
            <a:r>
              <a:rPr lang="fr-FR" sz="2400" dirty="0"/>
              <a:t>T</a:t>
            </a:r>
            <a:r>
              <a:rPr lang="fr-FR" sz="2400" dirty="0" smtClean="0"/>
              <a:t>raining for documentation (</a:t>
            </a:r>
            <a:r>
              <a:rPr lang="fr-FR" sz="2400" i="1" dirty="0" err="1" smtClean="0"/>
              <a:t>Ameka</a:t>
            </a:r>
            <a:r>
              <a:rPr lang="fr-FR" sz="2400" dirty="0" smtClean="0"/>
              <a:t>)</a:t>
            </a:r>
          </a:p>
          <a:p>
            <a:r>
              <a:rPr lang="fr-FR" sz="2400" dirty="0" smtClean="0"/>
              <a:t>HRELP         		ELAP (J.</a:t>
            </a:r>
            <a:r>
              <a:rPr lang="fr-FR" sz="2400" i="1" dirty="0" smtClean="0"/>
              <a:t> </a:t>
            </a:r>
            <a:r>
              <a:rPr lang="fr-FR" sz="2400" i="1" dirty="0" err="1" smtClean="0"/>
              <a:t>Sallabank</a:t>
            </a:r>
            <a:r>
              <a:rPr lang="fr-FR" sz="2400" dirty="0" smtClean="0"/>
              <a:t>) ELAR (D. </a:t>
            </a:r>
            <a:r>
              <a:rPr lang="fr-FR" sz="2400" i="1" dirty="0" smtClean="0"/>
              <a:t>Nathan</a:t>
            </a:r>
            <a:r>
              <a:rPr lang="fr-FR" sz="2400" dirty="0" smtClean="0"/>
              <a:t>)</a:t>
            </a:r>
            <a:endParaRPr lang="fr-FR" sz="2400" dirty="0"/>
          </a:p>
          <a:p>
            <a:pPr marL="0" indent="0">
              <a:buNone/>
            </a:pPr>
            <a:r>
              <a:rPr lang="fr-FR" sz="2400" dirty="0" smtClean="0"/>
              <a:t>					HRELDP  </a:t>
            </a:r>
            <a:r>
              <a:rPr lang="fr-FR" sz="2400" dirty="0" err="1" smtClean="0"/>
              <a:t>PostDoc</a:t>
            </a:r>
            <a:r>
              <a:rPr lang="fr-FR" sz="2400" dirty="0" smtClean="0"/>
              <a:t> </a:t>
            </a:r>
            <a:r>
              <a:rPr lang="fr-FR" sz="2400" dirty="0" err="1" smtClean="0"/>
              <a:t>Brazil</a:t>
            </a:r>
            <a:r>
              <a:rPr lang="fr-FR" sz="2400" dirty="0" smtClean="0"/>
              <a:t>  (J. </a:t>
            </a:r>
            <a:r>
              <a:rPr lang="fr-FR" sz="2400" i="1" dirty="0" smtClean="0"/>
              <a:t>Meyer, </a:t>
            </a:r>
            <a:r>
              <a:rPr lang="fr-FR" sz="2400" i="1" dirty="0" err="1" smtClean="0"/>
              <a:t>Galucio</a:t>
            </a:r>
            <a:r>
              <a:rPr lang="fr-FR" sz="2400" dirty="0" smtClean="0"/>
              <a:t>)</a:t>
            </a:r>
          </a:p>
          <a:p>
            <a:r>
              <a:rPr lang="fr-FR" sz="2400" dirty="0" smtClean="0"/>
              <a:t>NSF/DEL    		IN-</a:t>
            </a:r>
            <a:r>
              <a:rPr lang="fr-FR" sz="2400" dirty="0" err="1" smtClean="0"/>
              <a:t>field</a:t>
            </a:r>
            <a:r>
              <a:rPr lang="fr-FR" sz="2400" dirty="0" smtClean="0"/>
              <a:t>/</a:t>
            </a:r>
            <a:r>
              <a:rPr lang="fr-FR" sz="2400" dirty="0" err="1" smtClean="0"/>
              <a:t>COlang</a:t>
            </a:r>
            <a:r>
              <a:rPr lang="fr-FR" sz="2400" dirty="0" smtClean="0"/>
              <a:t> (</a:t>
            </a:r>
            <a:r>
              <a:rPr lang="fr-FR" sz="2400" i="1" dirty="0" smtClean="0"/>
              <a:t>C. </a:t>
            </a:r>
            <a:r>
              <a:rPr lang="fr-FR" sz="2400" i="1" dirty="0" err="1" smtClean="0"/>
              <a:t>Genetti</a:t>
            </a:r>
            <a:r>
              <a:rPr lang="fr-FR" sz="2400" dirty="0" smtClean="0"/>
              <a:t>)</a:t>
            </a:r>
          </a:p>
          <a:p>
            <a:r>
              <a:rPr lang="fr-FR" sz="2400" dirty="0" smtClean="0"/>
              <a:t>CTLDC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smtClean="0"/>
              <a:t>                Consortium on training for </a:t>
            </a:r>
            <a:r>
              <a:rPr lang="fr-FR" sz="2400" dirty="0" err="1" smtClean="0"/>
              <a:t>Language</a:t>
            </a:r>
            <a:r>
              <a:rPr lang="fr-FR" sz="2400" dirty="0" smtClean="0"/>
              <a:t> 								Documentation and Conservation </a:t>
            </a:r>
          </a:p>
          <a:p>
            <a:r>
              <a:rPr lang="fr-FR" sz="2400" dirty="0" smtClean="0"/>
              <a:t>UNESCO   		Atlas of </a:t>
            </a:r>
            <a:r>
              <a:rPr lang="fr-FR" sz="2400" dirty="0" err="1" smtClean="0"/>
              <a:t>Endangered</a:t>
            </a:r>
            <a:r>
              <a:rPr lang="fr-FR" sz="2400" dirty="0" smtClean="0"/>
              <a:t> </a:t>
            </a:r>
            <a:r>
              <a:rPr lang="fr-FR" sz="2400" dirty="0" err="1" smtClean="0"/>
              <a:t>Languages</a:t>
            </a:r>
            <a:r>
              <a:rPr lang="fr-FR" sz="2400" dirty="0" smtClean="0"/>
              <a:t>  (</a:t>
            </a:r>
            <a:r>
              <a:rPr lang="fr-FR" sz="2400" i="1" dirty="0" smtClean="0"/>
              <a:t>A. </a:t>
            </a:r>
            <a:r>
              <a:rPr lang="fr-FR" sz="2400" i="1" dirty="0" err="1" smtClean="0"/>
              <a:t>Minasyan</a:t>
            </a:r>
            <a:r>
              <a:rPr lang="fr-FR" sz="2400" dirty="0" smtClean="0"/>
              <a:t>)</a:t>
            </a:r>
          </a:p>
          <a:p>
            <a:endParaRPr lang="fr-FR" sz="24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3L Summer School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C2DE-4A3D-4E13-91D9-EE1E3E37414E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401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209801"/>
            <a:ext cx="7162800" cy="2514600"/>
          </a:xfrm>
        </p:spPr>
        <p:txBody>
          <a:bodyPr>
            <a:noAutofit/>
          </a:bodyPr>
          <a:lstStyle/>
          <a:p>
            <a:pPr marL="571500" indent="-571500">
              <a:buFont typeface="+mj-lt"/>
              <a:buAutoNum type="arabicPeriod"/>
            </a:pPr>
            <a:r>
              <a:rPr lang="en-US" sz="2800" dirty="0" smtClean="0"/>
              <a:t>Why 20 years? 1992-2012</a:t>
            </a:r>
          </a:p>
          <a:p>
            <a:pPr marL="571500" indent="-571500"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</a:rPr>
              <a:t>The </a:t>
            </a:r>
            <a:r>
              <a:rPr lang="en-US" sz="2800" dirty="0" smtClean="0"/>
              <a:t>institutionalization of EL in the linguistic profession</a:t>
            </a:r>
          </a:p>
          <a:p>
            <a:pPr marL="571500" indent="-571500">
              <a:buFont typeface="+mj-lt"/>
              <a:buAutoNum type="arabicPeriod"/>
            </a:pPr>
            <a:r>
              <a:rPr lang="fr-FR" sz="2800" dirty="0" err="1" smtClean="0"/>
              <a:t>Re</a:t>
            </a:r>
            <a:r>
              <a:rPr lang="fr-FR" sz="2800" dirty="0" smtClean="0"/>
              <a:t>-casting the story in LED TDR </a:t>
            </a:r>
            <a:r>
              <a:rPr lang="fr-FR" sz="2800" dirty="0" err="1" smtClean="0"/>
              <a:t>discourse</a:t>
            </a:r>
            <a:endParaRPr lang="fr-FR" sz="2800" dirty="0" smtClean="0">
              <a:solidFill>
                <a:srgbClr val="FF0000"/>
              </a:solidFill>
            </a:endParaRPr>
          </a:p>
          <a:p>
            <a:pPr marL="571500" indent="-571500">
              <a:buFont typeface="+mj-lt"/>
              <a:buAutoNum type="arabicPeriod"/>
            </a:pPr>
            <a:r>
              <a:rPr lang="en-US" sz="2800" dirty="0" smtClean="0"/>
              <a:t>Today’s </a:t>
            </a:r>
            <a:r>
              <a:rPr lang="en-US" sz="2800" dirty="0" err="1" smtClean="0"/>
              <a:t>programme</a:t>
            </a:r>
            <a:endParaRPr lang="en-US" sz="2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3L Summer School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C2DE-4A3D-4E13-91D9-EE1E3E37414E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1992 LSA </a:t>
            </a:r>
            <a:r>
              <a:rPr lang="fr-FR" i="1" dirty="0" err="1" smtClean="0"/>
              <a:t>Language</a:t>
            </a:r>
            <a:r>
              <a:rPr lang="fr-FR" i="1" dirty="0" smtClean="0"/>
              <a:t> </a:t>
            </a:r>
            <a:r>
              <a:rPr lang="fr-FR" dirty="0" err="1" smtClean="0"/>
              <a:t>debate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Ken </a:t>
            </a:r>
            <a:r>
              <a:rPr lang="en-US" dirty="0"/>
              <a:t>Hale, Michael Krauss, Lucille J. </a:t>
            </a:r>
            <a:r>
              <a:rPr lang="en-US" dirty="0" err="1"/>
              <a:t>Watahomigie</a:t>
            </a:r>
            <a:r>
              <a:rPr lang="en-US" dirty="0"/>
              <a:t>, Akira Y. Yamamoto, Colette Craig, </a:t>
            </a:r>
            <a:r>
              <a:rPr lang="en-US" dirty="0" err="1"/>
              <a:t>LaVerne</a:t>
            </a:r>
            <a:r>
              <a:rPr lang="en-US" dirty="0"/>
              <a:t> </a:t>
            </a:r>
            <a:r>
              <a:rPr lang="en-US" dirty="0" err="1"/>
              <a:t>Masayesva</a:t>
            </a:r>
            <a:r>
              <a:rPr lang="en-US" dirty="0"/>
              <a:t> Jeanne, Nora C. </a:t>
            </a:r>
            <a:r>
              <a:rPr lang="en-US" dirty="0" smtClean="0"/>
              <a:t>England.  </a:t>
            </a:r>
            <a:r>
              <a:rPr lang="en-US" b="1" dirty="0"/>
              <a:t>Endangered </a:t>
            </a:r>
            <a:r>
              <a:rPr lang="en-US" b="1" dirty="0" smtClean="0"/>
              <a:t>Languages,  </a:t>
            </a:r>
            <a:r>
              <a:rPr lang="en-US" i="1" dirty="0" smtClean="0"/>
              <a:t>Language</a:t>
            </a:r>
            <a:r>
              <a:rPr lang="en-US" i="1" dirty="0"/>
              <a:t>, </a:t>
            </a:r>
            <a:r>
              <a:rPr lang="en-US" dirty="0"/>
              <a:t>Vol. 68, No. 1 (Mar., 1992), pp. </a:t>
            </a:r>
            <a:r>
              <a:rPr lang="en-US" dirty="0" smtClean="0"/>
              <a:t>1-42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://www.jstor.org/stable/416368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sz="2900" dirty="0" smtClean="0"/>
              <a:t>Or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s-ES" u="sng" baseline="30000" dirty="0" smtClean="0">
                <a:hlinkClick r:id="rId3"/>
              </a:rPr>
              <a:t>	http</a:t>
            </a:r>
            <a:r>
              <a:rPr lang="es-ES" u="sng" baseline="30000" dirty="0">
                <a:hlinkClick r:id="rId3"/>
              </a:rPr>
              <a:t>://www.lsadc.org/info/pdf_files/Endangered_Languages.pdf</a:t>
            </a:r>
            <a:endParaRPr lang="fr-FR" dirty="0"/>
          </a:p>
          <a:p>
            <a:pPr marL="0" indent="0">
              <a:buNone/>
            </a:pPr>
            <a:r>
              <a:rPr lang="es-ES" baseline="30000" dirty="0" smtClean="0">
                <a:hlinkClick r:id="rId4"/>
              </a:rPr>
              <a:t>	</a:t>
            </a:r>
            <a:r>
              <a:rPr lang="es-ES" u="sng" baseline="30000" dirty="0" smtClean="0">
                <a:hlinkClick r:id="rId4"/>
              </a:rPr>
              <a:t>http</a:t>
            </a:r>
            <a:r>
              <a:rPr lang="es-ES" u="sng" baseline="30000" dirty="0">
                <a:hlinkClick r:id="rId4"/>
              </a:rPr>
              <a:t>://www.rnld.org/sites/default/files/Hale%20et%20al%201992.pdf</a:t>
            </a:r>
            <a:endParaRPr lang="fr-FR" dirty="0"/>
          </a:p>
          <a:p>
            <a:endParaRPr lang="fr-FR" dirty="0"/>
          </a:p>
          <a:p>
            <a:r>
              <a:rPr lang="en-US" dirty="0" err="1" smtClean="0"/>
              <a:t>Ladefoged’s</a:t>
            </a:r>
            <a:r>
              <a:rPr lang="en-US" dirty="0" smtClean="0"/>
              <a:t> response </a:t>
            </a:r>
            <a:r>
              <a:rPr lang="en-US" u="sng" dirty="0" smtClean="0">
                <a:hlinkClick r:id="rId5"/>
              </a:rPr>
              <a:t>http</a:t>
            </a:r>
            <a:r>
              <a:rPr lang="en-US" u="sng" dirty="0">
                <a:hlinkClick r:id="rId5"/>
              </a:rPr>
              <a:t>://www.jstor.org/stable/pdfplus/416854.pdf?acceptTC=true</a:t>
            </a:r>
            <a:endParaRPr lang="fr-FR" dirty="0"/>
          </a:p>
          <a:p>
            <a:pPr marL="0" indent="0">
              <a:buNone/>
            </a:pPr>
            <a:r>
              <a:rPr lang="en-US" dirty="0"/>
              <a:t> </a:t>
            </a:r>
            <a:endParaRPr lang="fr-FR" dirty="0"/>
          </a:p>
          <a:p>
            <a:r>
              <a:rPr lang="fr-FR" dirty="0" err="1" smtClean="0"/>
              <a:t>Dorian’s</a:t>
            </a:r>
            <a:r>
              <a:rPr lang="fr-FR" dirty="0" smtClean="0"/>
              <a:t> </a:t>
            </a:r>
            <a:r>
              <a:rPr lang="fr-FR" dirty="0" err="1" smtClean="0"/>
              <a:t>response</a:t>
            </a:r>
            <a:r>
              <a:rPr lang="fr-FR" dirty="0" smtClean="0"/>
              <a:t> to </a:t>
            </a:r>
            <a:r>
              <a:rPr lang="fr-FR" dirty="0" err="1" smtClean="0"/>
              <a:t>Ladefoged</a:t>
            </a:r>
            <a:r>
              <a:rPr lang="fr-FR" dirty="0" smtClean="0"/>
              <a:t>    </a:t>
            </a:r>
            <a:r>
              <a:rPr lang="fr-FR" u="sng" dirty="0">
                <a:hlinkClick r:id="rId6"/>
              </a:rPr>
              <a:t>http://www.jstor.org/stable/pdfplus/416699.pdf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 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3L Summer School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C2DE-4A3D-4E13-91D9-EE1E3E37414E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986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500" y="53752"/>
            <a:ext cx="8001000" cy="1143000"/>
          </a:xfrm>
        </p:spPr>
        <p:txBody>
          <a:bodyPr>
            <a:normAutofit/>
          </a:bodyPr>
          <a:lstStyle/>
          <a:p>
            <a:pPr algn="l"/>
            <a:r>
              <a:rPr lang="fr-FR" sz="3600" b="1" dirty="0" smtClean="0"/>
              <a:t>1. </a:t>
            </a:r>
            <a:r>
              <a:rPr lang="fr-FR" sz="3600" b="1" dirty="0" err="1" smtClean="0"/>
              <a:t>Why</a:t>
            </a:r>
            <a:r>
              <a:rPr lang="fr-FR" sz="3600" b="1" dirty="0" smtClean="0"/>
              <a:t> « 20 </a:t>
            </a:r>
            <a:r>
              <a:rPr lang="fr-FR" sz="3600" b="1" dirty="0" err="1" smtClean="0"/>
              <a:t>years</a:t>
            </a:r>
            <a:r>
              <a:rPr lang="fr-FR" sz="3600" b="1" dirty="0" smtClean="0"/>
              <a:t> » ? 1992-2012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503001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200" dirty="0"/>
              <a:t> </a:t>
            </a:r>
            <a:r>
              <a:rPr lang="fr-FR" sz="2200" dirty="0" err="1" smtClean="0"/>
              <a:t>Admitedly</a:t>
            </a:r>
            <a:r>
              <a:rPr lang="fr-FR" sz="2200" dirty="0" smtClean="0"/>
              <a:t> an </a:t>
            </a:r>
            <a:r>
              <a:rPr lang="fr-FR" sz="2200" dirty="0" err="1" smtClean="0"/>
              <a:t>academic</a:t>
            </a:r>
            <a:r>
              <a:rPr lang="fr-FR" sz="2200" dirty="0" smtClean="0"/>
              <a:t>, </a:t>
            </a:r>
            <a:r>
              <a:rPr lang="fr-FR" sz="2200" dirty="0" err="1" smtClean="0"/>
              <a:t>linguistic</a:t>
            </a:r>
            <a:r>
              <a:rPr lang="fr-FR" sz="2200" dirty="0" smtClean="0"/>
              <a:t>, American perspective!</a:t>
            </a:r>
          </a:p>
          <a:p>
            <a:pPr marL="0" indent="0"/>
            <a:endParaRPr lang="fr-FR" sz="2200" b="1" dirty="0" smtClean="0"/>
          </a:p>
          <a:p>
            <a:pPr marL="0" indent="0">
              <a:buNone/>
            </a:pPr>
            <a:r>
              <a:rPr lang="fr-FR" sz="2400" b="1" dirty="0" err="1" smtClean="0">
                <a:latin typeface="+mj-lt"/>
              </a:rPr>
              <a:t>Two</a:t>
            </a:r>
            <a:r>
              <a:rPr lang="fr-FR" sz="2400" b="1" dirty="0" smtClean="0">
                <a:latin typeface="+mj-lt"/>
              </a:rPr>
              <a:t> </a:t>
            </a:r>
            <a:r>
              <a:rPr lang="fr-FR" sz="2400" b="1" dirty="0" err="1" smtClean="0">
                <a:latin typeface="+mj-lt"/>
              </a:rPr>
              <a:t>events</a:t>
            </a:r>
            <a:r>
              <a:rPr lang="fr-FR" sz="2400" b="1" dirty="0" smtClean="0">
                <a:latin typeface="+mj-lt"/>
              </a:rPr>
              <a:t> </a:t>
            </a:r>
          </a:p>
          <a:p>
            <a:pPr marL="0" indent="0"/>
            <a:endParaRPr lang="fr-FR" sz="2200" b="1" dirty="0" smtClean="0"/>
          </a:p>
          <a:p>
            <a:r>
              <a:rPr lang="fr-FR" sz="2200" b="1" dirty="0" err="1" smtClean="0"/>
              <a:t>Linguistic</a:t>
            </a:r>
            <a:r>
              <a:rPr lang="fr-FR" sz="2200" b="1" dirty="0" smtClean="0"/>
              <a:t> Society of </a:t>
            </a:r>
            <a:r>
              <a:rPr lang="fr-FR" sz="2200" b="1" dirty="0" err="1" smtClean="0"/>
              <a:t>America</a:t>
            </a:r>
            <a:r>
              <a:rPr lang="fr-FR" sz="2200" b="1" dirty="0" smtClean="0"/>
              <a:t>  (LSA)  </a:t>
            </a:r>
            <a:r>
              <a:rPr lang="fr-FR" sz="2200" dirty="0" smtClean="0"/>
              <a:t>panel of 1991, </a:t>
            </a:r>
            <a:r>
              <a:rPr lang="fr-FR" sz="2200" dirty="0" err="1" smtClean="0"/>
              <a:t>published</a:t>
            </a:r>
            <a:r>
              <a:rPr lang="fr-FR" sz="2200" dirty="0" smtClean="0"/>
              <a:t> as:  </a:t>
            </a:r>
          </a:p>
          <a:p>
            <a:pPr marL="800100" lvl="2" indent="0">
              <a:lnSpc>
                <a:spcPts val="3360"/>
              </a:lnSpc>
              <a:spcBef>
                <a:spcPts val="0"/>
              </a:spcBef>
              <a:buNone/>
            </a:pPr>
            <a:r>
              <a:rPr lang="en-US" sz="2000" dirty="0" smtClean="0"/>
              <a:t>Hale</a:t>
            </a:r>
            <a:r>
              <a:rPr lang="en-US" sz="2000" dirty="0"/>
              <a:t>, </a:t>
            </a:r>
            <a:r>
              <a:rPr lang="en-US" sz="2000" dirty="0" smtClean="0"/>
              <a:t>K., M. Krauss, L. </a:t>
            </a:r>
            <a:r>
              <a:rPr lang="en-US" sz="2000" dirty="0" err="1"/>
              <a:t>Watahomigie</a:t>
            </a:r>
            <a:r>
              <a:rPr lang="en-US" sz="2000" dirty="0"/>
              <a:t>, A. Yamamoto, </a:t>
            </a:r>
            <a:r>
              <a:rPr lang="en-US" sz="2000" dirty="0" smtClean="0"/>
              <a:t>C. </a:t>
            </a:r>
            <a:r>
              <a:rPr lang="en-US" sz="2000" dirty="0"/>
              <a:t>Craig,</a:t>
            </a:r>
            <a:r>
              <a:rPr lang="en-US" sz="2000" dirty="0" smtClean="0"/>
              <a:t> J. </a:t>
            </a:r>
            <a:r>
              <a:rPr lang="en-US" sz="2000" dirty="0" err="1" smtClean="0"/>
              <a:t>LaVerne</a:t>
            </a:r>
            <a:r>
              <a:rPr lang="en-US" sz="2000" dirty="0" smtClean="0"/>
              <a:t> </a:t>
            </a:r>
            <a:r>
              <a:rPr lang="en-US" sz="2000" dirty="0"/>
              <a:t>&amp; </a:t>
            </a:r>
            <a:r>
              <a:rPr lang="en-US" sz="2000" dirty="0" smtClean="0"/>
              <a:t>N. </a:t>
            </a:r>
            <a:r>
              <a:rPr lang="en-US" sz="2000" dirty="0"/>
              <a:t>England. 1992. </a:t>
            </a:r>
            <a:r>
              <a:rPr lang="en-US" sz="2000" dirty="0" smtClean="0"/>
              <a:t>“Endangered Languages”</a:t>
            </a:r>
            <a:r>
              <a:rPr lang="en-US" sz="2000" i="1" dirty="0" smtClean="0"/>
              <a:t>. </a:t>
            </a:r>
            <a:r>
              <a:rPr lang="en-US" sz="2000" i="1" dirty="0"/>
              <a:t>Language</a:t>
            </a:r>
            <a:r>
              <a:rPr lang="en-US" sz="2000" i="1" dirty="0" smtClean="0"/>
              <a:t> </a:t>
            </a:r>
            <a:r>
              <a:rPr lang="en-US" sz="2000" dirty="0" smtClean="0"/>
              <a:t>68(1), 1-42.</a:t>
            </a:r>
          </a:p>
          <a:p>
            <a:pPr marL="800100" lvl="2" indent="0">
              <a:lnSpc>
                <a:spcPts val="3360"/>
              </a:lnSpc>
              <a:spcBef>
                <a:spcPts val="0"/>
              </a:spcBef>
              <a:buNone/>
            </a:pPr>
            <a:endParaRPr lang="fr-FR" sz="2000" dirty="0" smtClean="0"/>
          </a:p>
          <a:p>
            <a:pPr marL="0" indent="0">
              <a:lnSpc>
                <a:spcPts val="3360"/>
              </a:lnSpc>
              <a:spcBef>
                <a:spcPts val="0"/>
              </a:spcBef>
            </a:pPr>
            <a:r>
              <a:rPr lang="fr-FR" sz="2200" b="1" dirty="0" smtClean="0"/>
              <a:t> International </a:t>
            </a:r>
            <a:r>
              <a:rPr lang="fr-FR" sz="2200" b="1" dirty="0" err="1" smtClean="0"/>
              <a:t>Congress</a:t>
            </a:r>
            <a:r>
              <a:rPr lang="fr-FR" sz="2200" b="1" dirty="0" smtClean="0"/>
              <a:t> of </a:t>
            </a:r>
            <a:r>
              <a:rPr lang="fr-FR" sz="2200" b="1" dirty="0" err="1" smtClean="0"/>
              <a:t>Linguists</a:t>
            </a:r>
            <a:r>
              <a:rPr lang="fr-FR" sz="2200" b="1" dirty="0" smtClean="0"/>
              <a:t> (ICL)  </a:t>
            </a:r>
            <a:r>
              <a:rPr lang="fr-FR" sz="2200" dirty="0" err="1" smtClean="0"/>
              <a:t>Quebec</a:t>
            </a:r>
            <a:r>
              <a:rPr lang="fr-FR" sz="2200" dirty="0" smtClean="0"/>
              <a:t>, 1992.</a:t>
            </a:r>
          </a:p>
          <a:p>
            <a:pPr marL="800100" lvl="2" indent="0">
              <a:lnSpc>
                <a:spcPts val="3360"/>
              </a:lnSpc>
              <a:spcBef>
                <a:spcPts val="0"/>
              </a:spcBef>
              <a:buNone/>
            </a:pPr>
            <a:r>
              <a:rPr lang="fr-FR" sz="2000" dirty="0" err="1" smtClean="0"/>
              <a:t>Crochetière</a:t>
            </a:r>
            <a:r>
              <a:rPr lang="fr-FR" sz="2000" dirty="0" smtClean="0"/>
              <a:t>, A. et al (</a:t>
            </a:r>
            <a:r>
              <a:rPr lang="fr-FR" sz="2000" dirty="0" err="1" smtClean="0"/>
              <a:t>eds</a:t>
            </a:r>
            <a:r>
              <a:rPr lang="fr-FR" sz="2000" dirty="0" smtClean="0"/>
              <a:t>), 1993. Les langues menacées Vol. I, II. </a:t>
            </a:r>
            <a:r>
              <a:rPr lang="fr-FR" sz="2000" dirty="0" err="1" smtClean="0"/>
              <a:t>Proceedings</a:t>
            </a:r>
            <a:r>
              <a:rPr lang="fr-FR" sz="2000" dirty="0" smtClean="0"/>
              <a:t> of the </a:t>
            </a:r>
            <a:r>
              <a:rPr lang="fr-FR" sz="2000" i="1" dirty="0" err="1" smtClean="0"/>
              <a:t>XVth</a:t>
            </a:r>
            <a:r>
              <a:rPr lang="fr-FR" sz="2000" i="1" dirty="0" smtClean="0"/>
              <a:t> International </a:t>
            </a:r>
            <a:r>
              <a:rPr lang="fr-FR" sz="2000" i="1" dirty="0" err="1" smtClean="0"/>
              <a:t>Congress</a:t>
            </a:r>
            <a:r>
              <a:rPr lang="fr-FR" sz="2000" i="1" dirty="0" smtClean="0"/>
              <a:t> of </a:t>
            </a:r>
            <a:r>
              <a:rPr lang="fr-FR" sz="2000" i="1" dirty="0" err="1" smtClean="0"/>
              <a:t>Linguists</a:t>
            </a:r>
            <a:r>
              <a:rPr lang="fr-FR" sz="2000" i="1" dirty="0" smtClean="0"/>
              <a:t>, </a:t>
            </a:r>
            <a:r>
              <a:rPr lang="fr-FR" sz="2000" dirty="0" smtClean="0"/>
              <a:t>Presses de l’université Laval.  </a:t>
            </a:r>
            <a:r>
              <a:rPr lang="fr-FR" sz="2200" dirty="0" smtClean="0"/>
              <a:t>		</a:t>
            </a:r>
            <a:endParaRPr lang="fr-FR" sz="2200" b="1" dirty="0" smtClean="0"/>
          </a:p>
          <a:p>
            <a:pPr marL="0" indent="0"/>
            <a:endParaRPr lang="fr-FR" sz="220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3L Summer School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C2DE-4A3D-4E13-91D9-EE1E3E37414E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513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602704"/>
          </a:xfrm>
        </p:spPr>
        <p:txBody>
          <a:bodyPr>
            <a:noAutofit/>
          </a:bodyPr>
          <a:lstStyle/>
          <a:p>
            <a:r>
              <a:rPr lang="fr-FR" sz="2800" b="1" dirty="0" smtClean="0"/>
              <a:t>The 1991 LSA </a:t>
            </a:r>
            <a:r>
              <a:rPr lang="fr-FR" sz="2800" b="1" dirty="0"/>
              <a:t>panel </a:t>
            </a:r>
            <a:r>
              <a:rPr lang="fr-FR" sz="2800" dirty="0" smtClean="0"/>
              <a:t>: </a:t>
            </a:r>
            <a:r>
              <a:rPr lang="fr-FR" sz="2800" dirty="0" err="1" smtClean="0"/>
              <a:t>engaged</a:t>
            </a:r>
            <a:r>
              <a:rPr lang="fr-FR" sz="2800" dirty="0" smtClean="0"/>
              <a:t> </a:t>
            </a:r>
            <a:r>
              <a:rPr lang="fr-FR" sz="2800" dirty="0" err="1" smtClean="0"/>
              <a:t>academic</a:t>
            </a:r>
            <a:r>
              <a:rPr lang="fr-FR" sz="2800" dirty="0" smtClean="0"/>
              <a:t> </a:t>
            </a:r>
            <a:r>
              <a:rPr lang="fr-FR" sz="2800" dirty="0" err="1" smtClean="0"/>
              <a:t>linguists</a:t>
            </a:r>
            <a:r>
              <a:rPr lang="fr-FR" sz="2800" dirty="0" smtClean="0"/>
              <a:t/>
            </a:r>
            <a:br>
              <a:rPr lang="fr-FR" sz="2800" dirty="0" smtClean="0"/>
            </a:b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Autofit/>
          </a:bodyPr>
          <a:lstStyle/>
          <a:p>
            <a:endParaRPr lang="fr-FR" sz="2000" b="1" dirty="0" smtClean="0"/>
          </a:p>
          <a:p>
            <a:r>
              <a:rPr lang="fr-FR" sz="2000" b="1" dirty="0" smtClean="0"/>
              <a:t>A United States perspective   </a:t>
            </a:r>
            <a:r>
              <a:rPr lang="fr-FR" sz="2000" dirty="0" smtClean="0">
                <a:solidFill>
                  <a:srgbClr val="000000"/>
                </a:solidFill>
              </a:rPr>
              <a:t>(Hale, </a:t>
            </a:r>
            <a:r>
              <a:rPr lang="fr-FR" sz="2000" dirty="0" err="1" smtClean="0">
                <a:solidFill>
                  <a:srgbClr val="000000"/>
                </a:solidFill>
              </a:rPr>
              <a:t>Krauss</a:t>
            </a:r>
            <a:r>
              <a:rPr lang="fr-FR" sz="2000" dirty="0" smtClean="0">
                <a:solidFill>
                  <a:srgbClr val="000000"/>
                </a:solidFill>
              </a:rPr>
              <a:t>, Yamamoto, </a:t>
            </a:r>
            <a:r>
              <a:rPr lang="fr-FR" sz="2000" dirty="0" err="1" smtClean="0">
                <a:solidFill>
                  <a:srgbClr val="000000"/>
                </a:solidFill>
              </a:rPr>
              <a:t>Watahomigie</a:t>
            </a:r>
            <a:r>
              <a:rPr lang="fr-FR" sz="2000" dirty="0" smtClean="0">
                <a:solidFill>
                  <a:srgbClr val="000000"/>
                </a:solidFill>
              </a:rPr>
              <a:t>, </a:t>
            </a:r>
            <a:r>
              <a:rPr lang="fr-FR" sz="2000" dirty="0" err="1" smtClean="0">
                <a:solidFill>
                  <a:srgbClr val="000000"/>
                </a:solidFill>
              </a:rPr>
              <a:t>LaVerne</a:t>
            </a:r>
            <a:r>
              <a:rPr lang="fr-FR" sz="2000" dirty="0" smtClean="0">
                <a:solidFill>
                  <a:srgbClr val="000000"/>
                </a:solidFill>
              </a:rPr>
              <a:t>)  </a:t>
            </a:r>
          </a:p>
          <a:p>
            <a:pPr>
              <a:spcBef>
                <a:spcPts val="0"/>
              </a:spcBef>
              <a:buNone/>
            </a:pPr>
            <a:endParaRPr lang="fr-FR" sz="2000" b="1" dirty="0" smtClean="0"/>
          </a:p>
          <a:p>
            <a:pPr marL="400050" lvl="1" indent="0">
              <a:lnSpc>
                <a:spcPts val="2640"/>
              </a:lnSpc>
              <a:spcBef>
                <a:spcPts val="0"/>
              </a:spcBef>
              <a:buFont typeface="Wingdings" charset="2"/>
              <a:buChar char="ü"/>
            </a:pPr>
            <a:r>
              <a:rPr lang="fr-FR" sz="1800" b="1" dirty="0" smtClean="0"/>
              <a:t>	</a:t>
            </a:r>
            <a:r>
              <a:rPr lang="fr-FR" sz="1800" b="1" dirty="0" err="1" smtClean="0"/>
              <a:t>mobilization</a:t>
            </a:r>
            <a:r>
              <a:rPr lang="fr-FR" sz="1800" b="1" dirty="0" smtClean="0"/>
              <a:t> </a:t>
            </a:r>
            <a:r>
              <a:rPr lang="fr-FR" sz="1800" dirty="0" smtClean="0"/>
              <a:t>in </a:t>
            </a:r>
            <a:r>
              <a:rPr lang="fr-FR" sz="1800" dirty="0" err="1"/>
              <a:t>reaction</a:t>
            </a:r>
            <a:r>
              <a:rPr lang="fr-FR" sz="1800" dirty="0"/>
              <a:t> to the </a:t>
            </a:r>
            <a:r>
              <a:rPr lang="fr-FR" sz="1800" dirty="0" smtClean="0"/>
              <a:t>«English </a:t>
            </a:r>
            <a:r>
              <a:rPr lang="fr-FR" sz="1800" dirty="0" err="1" smtClean="0"/>
              <a:t>only</a:t>
            </a:r>
            <a:r>
              <a:rPr lang="fr-FR" sz="1800" dirty="0" smtClean="0"/>
              <a:t>» </a:t>
            </a:r>
            <a:r>
              <a:rPr lang="fr-FR" sz="1800" dirty="0" err="1" smtClean="0"/>
              <a:t>movement</a:t>
            </a:r>
            <a:endParaRPr lang="fr-FR" sz="1800" b="1" dirty="0" smtClean="0"/>
          </a:p>
          <a:p>
            <a:pPr marL="400050" lvl="1" indent="0">
              <a:lnSpc>
                <a:spcPts val="2640"/>
              </a:lnSpc>
              <a:spcBef>
                <a:spcPts val="0"/>
              </a:spcBef>
              <a:buFont typeface="Wingdings" charset="2"/>
              <a:buChar char="ü"/>
            </a:pPr>
            <a:r>
              <a:rPr lang="fr-FR" sz="1800" b="1" dirty="0" smtClean="0"/>
              <a:t> 	«Native </a:t>
            </a:r>
            <a:r>
              <a:rPr lang="fr-FR" sz="1800" b="1" dirty="0" err="1"/>
              <a:t>L</a:t>
            </a:r>
            <a:r>
              <a:rPr lang="fr-FR" sz="1800" b="1" dirty="0" err="1" smtClean="0"/>
              <a:t>anguage</a:t>
            </a:r>
            <a:r>
              <a:rPr lang="fr-FR" sz="1800" b="1" dirty="0" smtClean="0"/>
              <a:t> </a:t>
            </a:r>
            <a:r>
              <a:rPr lang="fr-FR" sz="1800" b="1" dirty="0" err="1" smtClean="0"/>
              <a:t>Act</a:t>
            </a:r>
            <a:r>
              <a:rPr lang="fr-FR" sz="1800" b="1" dirty="0" smtClean="0"/>
              <a:t>»  </a:t>
            </a:r>
            <a:r>
              <a:rPr lang="fr-FR" sz="1800" dirty="0" smtClean="0"/>
              <a:t>of 1990 (</a:t>
            </a:r>
            <a:r>
              <a:rPr lang="fr-FR" sz="1800" dirty="0" err="1" smtClean="0"/>
              <a:t>signed</a:t>
            </a:r>
            <a:r>
              <a:rPr lang="fr-FR" sz="1800" dirty="0" smtClean="0"/>
              <a:t> by Bush):</a:t>
            </a:r>
          </a:p>
          <a:p>
            <a:pPr marL="0" indent="0">
              <a:buNone/>
            </a:pPr>
            <a:r>
              <a:rPr lang="fr-FR" sz="2000" dirty="0" smtClean="0"/>
              <a:t> </a:t>
            </a:r>
          </a:p>
          <a:p>
            <a:pPr marL="800100" lvl="2" indent="0" algn="just">
              <a:buNone/>
            </a:pPr>
            <a:r>
              <a:rPr lang="en-US" sz="1800" i="1" dirty="0" smtClean="0"/>
              <a:t>"</a:t>
            </a:r>
            <a:r>
              <a:rPr lang="en-US" sz="1800" b="1" i="1" dirty="0"/>
              <a:t>the status of the cultures and languages of Native Americans is </a:t>
            </a:r>
            <a:r>
              <a:rPr lang="en-US" sz="1800" b="1" i="1" dirty="0" smtClean="0"/>
              <a:t>unique </a:t>
            </a:r>
            <a:r>
              <a:rPr lang="en-US" sz="1800" i="1" dirty="0" smtClean="0"/>
              <a:t>and </a:t>
            </a:r>
            <a:r>
              <a:rPr lang="en-US" sz="1800" i="1" dirty="0"/>
              <a:t>the United States has the responsibility to act together </a:t>
            </a:r>
            <a:r>
              <a:rPr lang="en-US" sz="1800" i="1" dirty="0" smtClean="0"/>
              <a:t>with </a:t>
            </a:r>
            <a:r>
              <a:rPr lang="en-US" sz="1800" i="1" dirty="0"/>
              <a:t>Native Americans </a:t>
            </a:r>
            <a:r>
              <a:rPr lang="en-US" sz="1800" i="1" dirty="0" smtClean="0"/>
              <a:t>to </a:t>
            </a:r>
            <a:r>
              <a:rPr lang="en-US" sz="1800" i="1" dirty="0"/>
              <a:t>ensure the survival of these unique </a:t>
            </a:r>
            <a:r>
              <a:rPr lang="en-US" sz="1800" i="1" dirty="0" smtClean="0"/>
              <a:t>cultures </a:t>
            </a:r>
            <a:r>
              <a:rPr lang="en-US" sz="1800" i="1" dirty="0"/>
              <a:t>and languages" </a:t>
            </a:r>
            <a:endParaRPr lang="en-US" sz="1800" i="1" dirty="0" smtClean="0"/>
          </a:p>
          <a:p>
            <a:pPr marL="0" indent="0">
              <a:buNone/>
            </a:pPr>
            <a:r>
              <a:rPr lang="en-US" sz="2000" i="1" dirty="0" smtClean="0"/>
              <a:t>	</a:t>
            </a:r>
            <a:endParaRPr lang="fr-FR" sz="2000" dirty="0"/>
          </a:p>
          <a:p>
            <a:r>
              <a:rPr lang="fr-FR" sz="2000" b="1" dirty="0"/>
              <a:t>A Latin American </a:t>
            </a:r>
            <a:r>
              <a:rPr lang="fr-FR" sz="2000" b="1" dirty="0" smtClean="0"/>
              <a:t>perspective</a:t>
            </a:r>
            <a:r>
              <a:rPr lang="fr-FR" sz="2000" b="1" dirty="0"/>
              <a:t>: 1492- </a:t>
            </a:r>
            <a:r>
              <a:rPr lang="fr-FR" sz="2000" b="1" dirty="0" smtClean="0"/>
              <a:t>1992  </a:t>
            </a:r>
            <a:r>
              <a:rPr lang="fr-FR" sz="2000" b="1" dirty="0" smtClean="0">
                <a:solidFill>
                  <a:srgbClr val="00B050"/>
                </a:solidFill>
              </a:rPr>
              <a:t> </a:t>
            </a:r>
            <a:r>
              <a:rPr lang="fr-FR" sz="2000" dirty="0" smtClean="0">
                <a:solidFill>
                  <a:srgbClr val="000000"/>
                </a:solidFill>
              </a:rPr>
              <a:t>(Hale, Craig, </a:t>
            </a:r>
            <a:r>
              <a:rPr lang="fr-FR" sz="2000" dirty="0" err="1" smtClean="0">
                <a:solidFill>
                  <a:srgbClr val="000000"/>
                </a:solidFill>
              </a:rPr>
              <a:t>England</a:t>
            </a:r>
            <a:r>
              <a:rPr lang="fr-FR" sz="2000" dirty="0" smtClean="0">
                <a:solidFill>
                  <a:srgbClr val="000000"/>
                </a:solidFill>
              </a:rPr>
              <a:t>)</a:t>
            </a:r>
          </a:p>
          <a:p>
            <a:pPr>
              <a:buNone/>
            </a:pPr>
            <a:endParaRPr lang="fr-FR" sz="1000" b="1" dirty="0" smtClean="0">
              <a:solidFill>
                <a:srgbClr val="00B050"/>
              </a:solidFill>
            </a:endParaRPr>
          </a:p>
          <a:p>
            <a:pPr marL="457200" lvl="3" indent="0">
              <a:buFont typeface="Wingdings" charset="2"/>
              <a:buChar char="ü"/>
            </a:pPr>
            <a:r>
              <a:rPr lang="fr-FR" sz="1800" dirty="0" smtClean="0"/>
              <a:t> </a:t>
            </a:r>
            <a:r>
              <a:rPr lang="fr-FR" sz="1800" dirty="0" err="1" smtClean="0"/>
              <a:t>mobilization</a:t>
            </a:r>
            <a:r>
              <a:rPr lang="fr-FR" sz="1800" dirty="0" smtClean="0"/>
              <a:t> in support of the </a:t>
            </a:r>
            <a:r>
              <a:rPr lang="fr-FR" sz="1800" dirty="0" err="1" smtClean="0"/>
              <a:t>Indigenous</a:t>
            </a:r>
            <a:r>
              <a:rPr lang="fr-FR" sz="1800" dirty="0" smtClean="0"/>
              <a:t> </a:t>
            </a:r>
            <a:r>
              <a:rPr lang="fr-FR" sz="1800" dirty="0" err="1" smtClean="0"/>
              <a:t>movement</a:t>
            </a:r>
            <a:r>
              <a:rPr lang="fr-FR" sz="1800" dirty="0" smtClean="0"/>
              <a:t> of </a:t>
            </a:r>
            <a:r>
              <a:rPr lang="fr-FR" sz="1800" dirty="0" err="1" smtClean="0"/>
              <a:t>protest</a:t>
            </a:r>
            <a:r>
              <a:rPr lang="fr-FR" sz="1800" dirty="0" smtClean="0"/>
              <a:t> </a:t>
            </a:r>
            <a:r>
              <a:rPr lang="fr-FR" sz="1800" dirty="0" err="1" smtClean="0"/>
              <a:t>against</a:t>
            </a:r>
            <a:r>
              <a:rPr lang="fr-FR" sz="1800" dirty="0" smtClean="0"/>
              <a:t> the</a:t>
            </a:r>
          </a:p>
          <a:p>
            <a:pPr marL="457200" lvl="3" indent="0">
              <a:buNone/>
            </a:pPr>
            <a:r>
              <a:rPr lang="fr-FR" sz="1800" dirty="0"/>
              <a:t> </a:t>
            </a:r>
            <a:r>
              <a:rPr lang="fr-FR" sz="1800" dirty="0" smtClean="0"/>
              <a:t>   official </a:t>
            </a:r>
            <a:r>
              <a:rPr lang="fr-FR" sz="1800" b="1" dirty="0" smtClean="0"/>
              <a:t>500th </a:t>
            </a:r>
            <a:r>
              <a:rPr lang="fr-FR" sz="1800" b="1" dirty="0" err="1"/>
              <a:t>anniversary</a:t>
            </a:r>
            <a:r>
              <a:rPr lang="fr-FR" sz="1800" b="1" dirty="0"/>
              <a:t> </a:t>
            </a:r>
            <a:r>
              <a:rPr lang="fr-FR" sz="1800" b="1" dirty="0" err="1" smtClean="0"/>
              <a:t>celebrations</a:t>
            </a:r>
            <a:r>
              <a:rPr lang="fr-FR" sz="1800" b="1" dirty="0" smtClean="0"/>
              <a:t> </a:t>
            </a:r>
            <a:r>
              <a:rPr lang="fr-FR" sz="1800" dirty="0" smtClean="0"/>
              <a:t>of </a:t>
            </a:r>
            <a:r>
              <a:rPr lang="fr-FR" sz="1800" dirty="0"/>
              <a:t>the </a:t>
            </a:r>
            <a:r>
              <a:rPr lang="fr-FR" sz="1800" dirty="0" smtClean="0"/>
              <a:t>«</a:t>
            </a:r>
            <a:r>
              <a:rPr lang="fr-FR" sz="1800" dirty="0" err="1" smtClean="0"/>
              <a:t>discovery</a:t>
            </a:r>
            <a:r>
              <a:rPr lang="fr-FR" sz="1800" dirty="0" smtClean="0"/>
              <a:t>» of  Latin </a:t>
            </a:r>
            <a:r>
              <a:rPr lang="fr-FR" sz="1800" dirty="0" err="1" smtClean="0"/>
              <a:t>America</a:t>
            </a:r>
            <a:endParaRPr lang="fr-FR" sz="180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3L Summer School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C2DE-4A3D-4E13-91D9-EE1E3E37414E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380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497160"/>
          </a:xfrm>
        </p:spPr>
        <p:txBody>
          <a:bodyPr>
            <a:noAutofit/>
          </a:bodyPr>
          <a:lstStyle/>
          <a:p>
            <a:r>
              <a:rPr lang="fr-FR" sz="3200" dirty="0"/>
              <a:t/>
            </a:r>
            <a:br>
              <a:rPr lang="fr-FR" sz="3200" dirty="0"/>
            </a:br>
            <a:r>
              <a:rPr lang="fr-FR" sz="2800" b="1" dirty="0" smtClean="0"/>
              <a:t>An </a:t>
            </a:r>
            <a:r>
              <a:rPr lang="fr-FR" sz="2800" b="1" dirty="0" err="1" smtClean="0"/>
              <a:t>orchestrated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three-voice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discourse</a:t>
            </a:r>
            <a:r>
              <a:rPr lang="fr-FR" sz="2800" dirty="0" smtClean="0"/>
              <a:t> (1992)</a:t>
            </a:r>
            <a:r>
              <a:rPr lang="fr-FR" sz="3200" dirty="0" smtClean="0"/>
              <a:t/>
            </a:r>
            <a:br>
              <a:rPr lang="fr-FR" sz="3200" dirty="0" smtClean="0"/>
            </a:b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3400" y="838200"/>
            <a:ext cx="8153400" cy="5638800"/>
          </a:xfrm>
        </p:spPr>
        <p:txBody>
          <a:bodyPr>
            <a:noAutofit/>
          </a:bodyPr>
          <a:lstStyle/>
          <a:p>
            <a:pPr marL="0" indent="0" algn="ctr">
              <a:lnSpc>
                <a:spcPct val="80000"/>
              </a:lnSpc>
              <a:buNone/>
            </a:pPr>
            <a:endParaRPr lang="fr-FR" sz="2000" dirty="0" smtClean="0"/>
          </a:p>
          <a:p>
            <a:pPr marL="457200" indent="-457200">
              <a:lnSpc>
                <a:spcPct val="80000"/>
              </a:lnSpc>
              <a:buAutoNum type="arabicParenBoth"/>
            </a:pPr>
            <a:r>
              <a:rPr lang="fr-FR" sz="2000" b="1" dirty="0" smtClean="0"/>
              <a:t>Mike </a:t>
            </a:r>
            <a:r>
              <a:rPr lang="fr-FR" sz="2000" b="1" dirty="0" err="1" smtClean="0"/>
              <a:t>Krauss</a:t>
            </a:r>
            <a:r>
              <a:rPr lang="fr-FR" sz="2000" b="1" dirty="0" smtClean="0"/>
              <a:t>  (Alaska):   </a:t>
            </a:r>
          </a:p>
          <a:p>
            <a:pPr marL="0" indent="0">
              <a:lnSpc>
                <a:spcPct val="80000"/>
              </a:lnSpc>
              <a:buNone/>
            </a:pPr>
            <a:endParaRPr lang="fr-FR" sz="20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fr-FR" sz="2000" dirty="0"/>
              <a:t> </a:t>
            </a:r>
            <a:r>
              <a:rPr lang="fr-FR" sz="2000" dirty="0" smtClean="0"/>
              <a:t>  </a:t>
            </a:r>
            <a:r>
              <a:rPr lang="fr-FR" sz="2000" dirty="0"/>
              <a:t>	</a:t>
            </a:r>
            <a:r>
              <a:rPr lang="fr-FR" sz="2000" dirty="0" smtClean="0"/>
              <a:t>- </a:t>
            </a:r>
            <a:r>
              <a:rPr lang="fr-FR" sz="2000" dirty="0" err="1" smtClean="0"/>
              <a:t>sounding</a:t>
            </a:r>
            <a:r>
              <a:rPr lang="fr-FR" sz="2000" dirty="0" smtClean="0"/>
              <a:t> the </a:t>
            </a:r>
            <a:r>
              <a:rPr lang="fr-FR" sz="2000" dirty="0" err="1" smtClean="0"/>
              <a:t>alarm</a:t>
            </a:r>
            <a:r>
              <a:rPr lang="fr-FR" sz="2000" dirty="0" smtClean="0"/>
              <a:t> , the «</a:t>
            </a:r>
            <a:r>
              <a:rPr lang="fr-FR" sz="2000" dirty="0" err="1" smtClean="0"/>
              <a:t>catastrophy</a:t>
            </a:r>
            <a:r>
              <a:rPr lang="fr-FR" sz="2000" dirty="0" smtClean="0"/>
              <a:t>» of </a:t>
            </a:r>
            <a:r>
              <a:rPr lang="fr-FR" sz="2000" dirty="0" err="1" smtClean="0"/>
              <a:t>language</a:t>
            </a:r>
            <a:r>
              <a:rPr lang="fr-FR" sz="2000" dirty="0"/>
              <a:t> </a:t>
            </a:r>
            <a:r>
              <a:rPr lang="fr-FR" sz="2000" dirty="0" err="1" smtClean="0"/>
              <a:t>endangerment</a:t>
            </a:r>
            <a:endParaRPr lang="fr-FR" sz="2000" dirty="0"/>
          </a:p>
          <a:p>
            <a:pPr marL="0" indent="0">
              <a:lnSpc>
                <a:spcPct val="80000"/>
              </a:lnSpc>
              <a:buNone/>
            </a:pPr>
            <a:r>
              <a:rPr lang="fr-FR" sz="2000" dirty="0"/>
              <a:t>	</a:t>
            </a:r>
            <a:r>
              <a:rPr lang="fr-FR" sz="2000" dirty="0" smtClean="0"/>
              <a:t>- 50% to  90% of </a:t>
            </a:r>
            <a:r>
              <a:rPr lang="fr-FR" sz="2000" dirty="0" err="1" smtClean="0"/>
              <a:t>languages</a:t>
            </a:r>
            <a:r>
              <a:rPr lang="fr-FR" sz="2000" dirty="0" smtClean="0"/>
              <a:t> </a:t>
            </a:r>
            <a:r>
              <a:rPr lang="fr-FR" sz="2000" dirty="0" err="1" smtClean="0"/>
              <a:t>endangered</a:t>
            </a:r>
            <a:r>
              <a:rPr lang="fr-FR" sz="2000" dirty="0" smtClean="0"/>
              <a:t>; </a:t>
            </a:r>
            <a:r>
              <a:rPr lang="fr-FR" sz="2000" dirty="0" err="1" smtClean="0"/>
              <a:t>degrees</a:t>
            </a:r>
            <a:r>
              <a:rPr lang="fr-FR" sz="2000" dirty="0" smtClean="0"/>
              <a:t> of </a:t>
            </a:r>
            <a:r>
              <a:rPr lang="fr-FR" sz="2000" dirty="0" err="1" smtClean="0"/>
              <a:t>endangerment</a:t>
            </a:r>
            <a:endParaRPr lang="fr-FR" sz="2000" dirty="0" smtClean="0"/>
          </a:p>
          <a:p>
            <a:pPr marL="0" indent="0">
              <a:lnSpc>
                <a:spcPct val="80000"/>
              </a:lnSpc>
              <a:buNone/>
            </a:pPr>
            <a:endParaRPr lang="fr-FR" sz="2000" dirty="0" smtClean="0"/>
          </a:p>
          <a:p>
            <a:pPr marL="400050" lvl="1" indent="0">
              <a:lnSpc>
                <a:spcPct val="80000"/>
              </a:lnSpc>
              <a:buNone/>
            </a:pPr>
            <a:r>
              <a:rPr lang="en-US" sz="2000" i="1" dirty="0" smtClean="0"/>
              <a:t>“Obviously </a:t>
            </a:r>
            <a:r>
              <a:rPr lang="en-US" sz="2000" i="1" dirty="0"/>
              <a:t>we must do some serious rethinking of our priorities, lest linguistics go down in history as the only science that presided obliviously over the disappearance of 90% of the very field to which it is </a:t>
            </a:r>
            <a:r>
              <a:rPr lang="en-US" sz="2000" i="1" dirty="0" smtClean="0"/>
              <a:t>dedicated”</a:t>
            </a:r>
            <a:endParaRPr lang="fr-FR" sz="2000" i="1" dirty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fr-FR" sz="2000" dirty="0" smtClean="0"/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fr-FR" sz="2000" dirty="0" smtClean="0"/>
          </a:p>
          <a:p>
            <a:pPr marL="457200" indent="-457200">
              <a:lnSpc>
                <a:spcPct val="80000"/>
              </a:lnSpc>
              <a:buAutoNum type="arabicParenBoth" startAt="2"/>
            </a:pPr>
            <a:r>
              <a:rPr lang="fr-FR" sz="2000" b="1" dirty="0" smtClean="0"/>
              <a:t>Ken Hale  (MIT) :   </a:t>
            </a:r>
          </a:p>
          <a:p>
            <a:pPr marL="0" indent="0">
              <a:lnSpc>
                <a:spcPct val="80000"/>
              </a:lnSpc>
              <a:buNone/>
            </a:pPr>
            <a:endParaRPr lang="fr-FR" sz="2000" b="1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fr-FR" sz="2000" b="1" i="1" dirty="0"/>
              <a:t> </a:t>
            </a:r>
            <a:r>
              <a:rPr lang="fr-FR" sz="2000" b="1" i="1" dirty="0" smtClean="0"/>
              <a:t>       - </a:t>
            </a:r>
            <a:r>
              <a:rPr lang="fr-FR" sz="2000" dirty="0" err="1" smtClean="0"/>
              <a:t>what</a:t>
            </a:r>
            <a:r>
              <a:rPr lang="fr-FR" sz="2000" dirty="0" smtClean="0"/>
              <a:t> do </a:t>
            </a:r>
            <a:r>
              <a:rPr lang="fr-FR" sz="2000" dirty="0" err="1" smtClean="0"/>
              <a:t>we</a:t>
            </a:r>
            <a:r>
              <a:rPr lang="fr-FR" sz="2000" dirty="0" smtClean="0"/>
              <a:t> </a:t>
            </a:r>
            <a:r>
              <a:rPr lang="fr-FR" sz="2000" dirty="0" err="1" smtClean="0"/>
              <a:t>lose</a:t>
            </a:r>
            <a:r>
              <a:rPr lang="fr-FR" sz="2000" dirty="0" smtClean="0"/>
              <a:t> </a:t>
            </a:r>
            <a:r>
              <a:rPr lang="fr-FR" sz="2000" dirty="0" err="1" smtClean="0"/>
              <a:t>when</a:t>
            </a:r>
            <a:r>
              <a:rPr lang="fr-FR" sz="2000" dirty="0" smtClean="0"/>
              <a:t> </a:t>
            </a:r>
            <a:r>
              <a:rPr lang="fr-FR" sz="2000" dirty="0" err="1" smtClean="0"/>
              <a:t>we</a:t>
            </a:r>
            <a:r>
              <a:rPr lang="fr-FR" sz="2000" dirty="0" smtClean="0"/>
              <a:t> </a:t>
            </a:r>
            <a:r>
              <a:rPr lang="fr-FR" sz="2000" dirty="0" err="1" smtClean="0"/>
              <a:t>lose</a:t>
            </a:r>
            <a:r>
              <a:rPr lang="fr-FR" sz="2000" dirty="0" smtClean="0"/>
              <a:t> a </a:t>
            </a:r>
            <a:r>
              <a:rPr lang="fr-FR" sz="2000" dirty="0" err="1" smtClean="0"/>
              <a:t>language</a:t>
            </a:r>
            <a:endParaRPr lang="fr-FR" sz="20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fr-FR" sz="2000" i="1" dirty="0"/>
              <a:t>	</a:t>
            </a:r>
            <a:r>
              <a:rPr lang="fr-FR" sz="2000" i="1" dirty="0" smtClean="0"/>
              <a:t>-</a:t>
            </a:r>
            <a:r>
              <a:rPr lang="fr-FR" sz="2000" b="1" dirty="0"/>
              <a:t> </a:t>
            </a:r>
            <a:r>
              <a:rPr lang="en-US" sz="2000" dirty="0"/>
              <a:t>the auxiliary </a:t>
            </a:r>
            <a:r>
              <a:rPr lang="en-US" sz="2000" dirty="0" smtClean="0"/>
              <a:t>language </a:t>
            </a:r>
            <a:r>
              <a:rPr lang="en-US" sz="2000" dirty="0" err="1" smtClean="0"/>
              <a:t>Damin</a:t>
            </a:r>
            <a:r>
              <a:rPr lang="en-US" sz="2000" dirty="0" smtClean="0"/>
              <a:t> of Lardil (North Queensland, Australia)</a:t>
            </a:r>
            <a:endParaRPr lang="fr-FR" sz="2000" dirty="0"/>
          </a:p>
          <a:p>
            <a:pPr marL="400050" lvl="1" indent="0">
              <a:lnSpc>
                <a:spcPct val="80000"/>
              </a:lnSpc>
              <a:buNone/>
            </a:pPr>
            <a:endParaRPr lang="fr-FR" sz="2000" i="1" dirty="0"/>
          </a:p>
          <a:p>
            <a:pPr marL="400050" lvl="1" indent="0">
              <a:lnSpc>
                <a:spcPct val="80000"/>
              </a:lnSpc>
              <a:buNone/>
            </a:pPr>
            <a:r>
              <a:rPr lang="en-US" sz="2000" i="1" dirty="0" smtClean="0"/>
              <a:t>“The </a:t>
            </a:r>
            <a:r>
              <a:rPr lang="en-US" sz="2000" i="1" dirty="0"/>
              <a:t>loss of local languages, and of the cultural systems that they express, has meant irretrievable loss of diverse and interesting intellectual wealth, the priceless products of human mental industry</a:t>
            </a:r>
            <a:r>
              <a:rPr lang="en-US" sz="2000" i="1" dirty="0" smtClean="0"/>
              <a:t>.”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3L Summer School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C2DE-4A3D-4E13-91D9-EE1E3E37414E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534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8077200" cy="6469463"/>
          </a:xfrm>
        </p:spPr>
        <p:txBody>
          <a:bodyPr>
            <a:sp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fr-FR" sz="2000" b="1" dirty="0" smtClean="0"/>
              <a:t>(3)  Colette Craig  (Oregon)  : 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fr-FR" sz="2000" b="1" dirty="0" smtClean="0"/>
          </a:p>
          <a:p>
            <a:pPr marL="400050" lvl="1" indent="0">
              <a:buNone/>
            </a:pPr>
            <a:r>
              <a:rPr lang="fr-FR" sz="2000" b="1" dirty="0" smtClean="0"/>
              <a:t>[…] </a:t>
            </a:r>
            <a:r>
              <a:rPr lang="fr-FR" sz="2000" dirty="0" err="1" smtClean="0"/>
              <a:t>so</a:t>
            </a:r>
            <a:r>
              <a:rPr lang="fr-FR" sz="2000" dirty="0" smtClean="0"/>
              <a:t>, if </a:t>
            </a:r>
            <a:r>
              <a:rPr lang="fr-FR" sz="2000" dirty="0" err="1" smtClean="0"/>
              <a:t>you</a:t>
            </a:r>
            <a:r>
              <a:rPr lang="fr-FR" sz="2000" dirty="0" smtClean="0"/>
              <a:t> are </a:t>
            </a:r>
            <a:r>
              <a:rPr lang="fr-FR" sz="2000" dirty="0" err="1" smtClean="0"/>
              <a:t>convinced</a:t>
            </a:r>
            <a:r>
              <a:rPr lang="fr-FR" sz="2000" dirty="0" smtClean="0"/>
              <a:t>  of the </a:t>
            </a:r>
            <a:r>
              <a:rPr lang="fr-FR" sz="2000" dirty="0" err="1" smtClean="0"/>
              <a:t>urgency</a:t>
            </a:r>
            <a:r>
              <a:rPr lang="fr-FR" sz="2000" dirty="0" smtClean="0"/>
              <a:t>, and plan on  </a:t>
            </a:r>
            <a:r>
              <a:rPr lang="fr-FR" sz="2000" dirty="0" err="1" smtClean="0"/>
              <a:t>working</a:t>
            </a:r>
            <a:r>
              <a:rPr lang="fr-FR" sz="2000" dirty="0" smtClean="0"/>
              <a:t> on an EL, </a:t>
            </a:r>
            <a:r>
              <a:rPr lang="fr-FR" sz="2000" dirty="0" err="1" smtClean="0"/>
              <a:t>then</a:t>
            </a:r>
            <a:r>
              <a:rPr lang="fr-FR" sz="2000" dirty="0" smtClean="0"/>
              <a:t>, </a:t>
            </a:r>
            <a:r>
              <a:rPr lang="fr-FR" sz="2000" i="1" dirty="0" err="1" smtClean="0"/>
              <a:t>what</a:t>
            </a:r>
            <a:r>
              <a:rPr lang="fr-FR" sz="2000" i="1" dirty="0" smtClean="0"/>
              <a:t> about  speakers and </a:t>
            </a:r>
            <a:r>
              <a:rPr lang="fr-FR" sz="2000" i="1" dirty="0" err="1" smtClean="0"/>
              <a:t>communities</a:t>
            </a:r>
            <a:r>
              <a:rPr lang="fr-FR" sz="2000" i="1" dirty="0" smtClean="0"/>
              <a:t> and </a:t>
            </a:r>
            <a:r>
              <a:rPr lang="fr-FR" sz="2000" i="1" dirty="0" err="1" smtClean="0"/>
              <a:t>what</a:t>
            </a:r>
            <a:r>
              <a:rPr lang="fr-FR" sz="2000" i="1" dirty="0" smtClean="0"/>
              <a:t> about </a:t>
            </a:r>
            <a:r>
              <a:rPr lang="fr-FR" sz="2000" i="1" dirty="0" err="1" smtClean="0"/>
              <a:t>fieldwork</a:t>
            </a:r>
            <a:r>
              <a:rPr lang="fr-FR" sz="2000" i="1" dirty="0" smtClean="0"/>
              <a:t> </a:t>
            </a:r>
            <a:r>
              <a:rPr lang="fr-FR" sz="2000" i="1" dirty="0" err="1" smtClean="0"/>
              <a:t>methods</a:t>
            </a:r>
            <a:r>
              <a:rPr lang="fr-FR" sz="2000" i="1" dirty="0" smtClean="0"/>
              <a:t> and </a:t>
            </a:r>
            <a:r>
              <a:rPr lang="fr-FR" sz="2000" i="1" dirty="0" err="1" smtClean="0"/>
              <a:t>ethics</a:t>
            </a:r>
            <a:r>
              <a:rPr lang="fr-FR" sz="2000" i="1" dirty="0" smtClean="0"/>
              <a:t>?</a:t>
            </a:r>
            <a:r>
              <a:rPr lang="en-US" sz="2000" u="sng" dirty="0" smtClean="0">
                <a:hlinkClick r:id="rId2"/>
              </a:rPr>
              <a:t> </a:t>
            </a:r>
          </a:p>
          <a:p>
            <a:pPr marL="0" indent="0">
              <a:buNone/>
            </a:pPr>
            <a:endParaRPr lang="en-US" sz="2000" u="sng" dirty="0" smtClean="0">
              <a:hlinkClick r:id="rId2"/>
            </a:endParaRPr>
          </a:p>
          <a:p>
            <a:pPr marL="0" indent="0">
              <a:buNone/>
            </a:pPr>
            <a:r>
              <a:rPr lang="en-US" sz="1600" dirty="0" smtClean="0"/>
              <a:t>Grinevald, C., 2007. "Encounters at the brink: </a:t>
            </a:r>
            <a:r>
              <a:rPr lang="en-US" sz="1600" b="1" dirty="0" smtClean="0"/>
              <a:t>linguistic fieldwork among speakers of endangered languages</a:t>
            </a:r>
            <a:r>
              <a:rPr lang="en-US" sz="1600" dirty="0" smtClean="0"/>
              <a:t>", in </a:t>
            </a:r>
            <a:r>
              <a:rPr lang="en-US" sz="1600" i="1" dirty="0" smtClean="0"/>
              <a:t>The Vanishing Languages of the Pacific Rim</a:t>
            </a:r>
            <a:r>
              <a:rPr lang="en-US" sz="1600" dirty="0" smtClean="0"/>
              <a:t>, </a:t>
            </a:r>
            <a:r>
              <a:rPr lang="en-US" sz="1600" dirty="0" err="1" smtClean="0"/>
              <a:t>Miyaoka</a:t>
            </a:r>
            <a:r>
              <a:rPr lang="en-US" sz="1600" dirty="0" smtClean="0"/>
              <a:t>, O., </a:t>
            </a:r>
            <a:r>
              <a:rPr lang="en-US" sz="1600" dirty="0" err="1" smtClean="0"/>
              <a:t>Sakiyama</a:t>
            </a:r>
            <a:r>
              <a:rPr lang="en-US" sz="1600" dirty="0" smtClean="0"/>
              <a:t>, O. &amp; Krauss, M. (</a:t>
            </a:r>
            <a:r>
              <a:rPr lang="en-US" sz="1600" dirty="0" err="1" smtClean="0"/>
              <a:t>eds</a:t>
            </a:r>
            <a:r>
              <a:rPr lang="en-US" sz="1600" dirty="0" smtClean="0"/>
              <a:t>), Oxford, Oxford University Press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 smtClean="0"/>
              <a:t>  </a:t>
            </a:r>
            <a:endParaRPr lang="fr-FR" sz="1600" dirty="0" smtClean="0"/>
          </a:p>
          <a:p>
            <a:pPr marL="0" indent="0">
              <a:buNone/>
            </a:pPr>
            <a:r>
              <a:rPr lang="en-US" sz="1600" dirty="0" smtClean="0"/>
              <a:t>Grinevald, C., 2007. "A view from the field: An Amerindian view, </a:t>
            </a:r>
            <a:r>
              <a:rPr lang="en-US" sz="1600" b="1" dirty="0" smtClean="0"/>
              <a:t>worrying about ethics and wondering about “informed consent” </a:t>
            </a:r>
            <a:r>
              <a:rPr lang="en-US" sz="1600" dirty="0" smtClean="0"/>
              <a:t>", in </a:t>
            </a:r>
            <a:r>
              <a:rPr lang="en-US" sz="1600" i="1" dirty="0" smtClean="0"/>
              <a:t>Lesser Known Languages in South Asia: Status and policies, Case Studies and Applications of Information Technology</a:t>
            </a:r>
            <a:r>
              <a:rPr lang="en-US" sz="1600" dirty="0" smtClean="0"/>
              <a:t>, </a:t>
            </a:r>
            <a:r>
              <a:rPr lang="en-US" sz="1600" dirty="0" err="1" smtClean="0"/>
              <a:t>Saxena</a:t>
            </a:r>
            <a:r>
              <a:rPr lang="en-US" sz="1600" dirty="0" smtClean="0"/>
              <a:t>, A. &amp; </a:t>
            </a:r>
            <a:r>
              <a:rPr lang="en-US" sz="1600" dirty="0" err="1" smtClean="0"/>
              <a:t>Borin</a:t>
            </a:r>
            <a:r>
              <a:rPr lang="en-US" sz="1600" dirty="0" smtClean="0"/>
              <a:t>, L. (</a:t>
            </a:r>
            <a:r>
              <a:rPr lang="en-US" sz="1600" dirty="0" err="1" smtClean="0"/>
              <a:t>eds</a:t>
            </a:r>
            <a:r>
              <a:rPr lang="en-US" sz="1600" dirty="0" smtClean="0"/>
              <a:t>), Lund, Mouton de </a:t>
            </a:r>
            <a:r>
              <a:rPr lang="en-US" sz="1600" dirty="0" err="1" smtClean="0"/>
              <a:t>Gruyter</a:t>
            </a:r>
            <a:r>
              <a:rPr lang="en-US" sz="1600" dirty="0" smtClean="0"/>
              <a:t> </a:t>
            </a:r>
            <a:r>
              <a:rPr lang="en-US" sz="1600" dirty="0" err="1" smtClean="0"/>
              <a:t>TiLSM</a:t>
            </a:r>
            <a:r>
              <a:rPr lang="en-US" sz="1600" dirty="0" smtClean="0"/>
              <a:t> 175  </a:t>
            </a:r>
            <a:endParaRPr lang="fr-FR" sz="1600" dirty="0" smtClean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r>
              <a:rPr lang="en-GB" sz="1600" dirty="0" err="1" smtClean="0"/>
              <a:t>Grinevald</a:t>
            </a:r>
            <a:r>
              <a:rPr lang="en-GB" sz="1600" dirty="0" smtClean="0"/>
              <a:t>, C &amp; M. Bert  2010 (</a:t>
            </a:r>
            <a:r>
              <a:rPr lang="en-GB" sz="1600" dirty="0" err="1" smtClean="0"/>
              <a:t>eds</a:t>
            </a:r>
            <a:r>
              <a:rPr lang="en-GB" sz="1600" dirty="0" smtClean="0"/>
              <a:t>).   </a:t>
            </a:r>
            <a:r>
              <a:rPr lang="en-GB" sz="1600" dirty="0" err="1" smtClean="0"/>
              <a:t>Linguistique</a:t>
            </a:r>
            <a:r>
              <a:rPr lang="en-GB" sz="1600" dirty="0" smtClean="0"/>
              <a:t> de terrain </a:t>
            </a:r>
            <a:r>
              <a:rPr lang="en-GB" sz="1600" dirty="0" err="1" smtClean="0"/>
              <a:t>sur</a:t>
            </a:r>
            <a:r>
              <a:rPr lang="en-GB" sz="1600" dirty="0" smtClean="0"/>
              <a:t> </a:t>
            </a:r>
            <a:r>
              <a:rPr lang="en-GB" sz="1600" dirty="0" err="1" smtClean="0"/>
              <a:t>langues</a:t>
            </a:r>
            <a:r>
              <a:rPr lang="en-GB" sz="1600" dirty="0" smtClean="0"/>
              <a:t> en danger, </a:t>
            </a:r>
            <a:r>
              <a:rPr lang="en-GB" sz="1600" b="1" i="1" dirty="0" err="1" smtClean="0"/>
              <a:t>locuteurs</a:t>
            </a:r>
            <a:r>
              <a:rPr lang="en-GB" sz="1600" b="1" i="1" dirty="0" smtClean="0"/>
              <a:t> et </a:t>
            </a:r>
            <a:r>
              <a:rPr lang="en-GB" sz="1600" b="1" i="1" dirty="0" err="1" smtClean="0"/>
              <a:t>linguistes</a:t>
            </a:r>
            <a:r>
              <a:rPr lang="en-GB" sz="1600" b="1" i="1" dirty="0" smtClean="0"/>
              <a:t>,</a:t>
            </a:r>
            <a:r>
              <a:rPr lang="en-GB" sz="1600" i="1" dirty="0" smtClean="0"/>
              <a:t>  </a:t>
            </a:r>
            <a:r>
              <a:rPr lang="en-GB" sz="1600" dirty="0" err="1" smtClean="0"/>
              <a:t>Faits</a:t>
            </a:r>
            <a:r>
              <a:rPr lang="en-GB" sz="1600" dirty="0" smtClean="0"/>
              <a:t> de </a:t>
            </a:r>
            <a:r>
              <a:rPr lang="en-GB" sz="1600" dirty="0" err="1" smtClean="0"/>
              <a:t>Langues</a:t>
            </a:r>
            <a:r>
              <a:rPr lang="en-GB" sz="1600" dirty="0" smtClean="0"/>
              <a:t> 35/36. </a:t>
            </a:r>
            <a:r>
              <a:rPr lang="en-GB" sz="1600" dirty="0" err="1" smtClean="0"/>
              <a:t>Ophrys</a:t>
            </a:r>
            <a:r>
              <a:rPr lang="en-GB" sz="1600" dirty="0" smtClean="0"/>
              <a:t>.</a:t>
            </a:r>
          </a:p>
          <a:p>
            <a:pPr marL="0" indent="0">
              <a:buNone/>
            </a:pPr>
            <a:r>
              <a:rPr lang="en-GB" sz="1600" dirty="0" smtClean="0"/>
              <a:t> </a:t>
            </a:r>
          </a:p>
          <a:p>
            <a:pPr marL="0" indent="0">
              <a:buNone/>
            </a:pPr>
            <a:r>
              <a:rPr lang="en-GB" sz="1600" dirty="0" err="1" smtClean="0"/>
              <a:t>Grinevald</a:t>
            </a:r>
            <a:r>
              <a:rPr lang="en-GB" sz="1600" dirty="0" smtClean="0"/>
              <a:t>, C. &amp; Bert  </a:t>
            </a:r>
            <a:r>
              <a:rPr lang="en-US" sz="1600" dirty="0" smtClean="0"/>
              <a:t>2011. “</a:t>
            </a:r>
            <a:r>
              <a:rPr lang="en-US" sz="1600" b="1" dirty="0" smtClean="0"/>
              <a:t>Speakers and community</a:t>
            </a:r>
            <a:r>
              <a:rPr lang="en-US" sz="1600" dirty="0" smtClean="0"/>
              <a:t>”. In Austin Peter K. &amp; Julia </a:t>
            </a:r>
            <a:r>
              <a:rPr lang="en-US" sz="1600" dirty="0" err="1" smtClean="0"/>
              <a:t>Sallabank</a:t>
            </a:r>
            <a:r>
              <a:rPr lang="en-US" sz="1600" dirty="0" smtClean="0"/>
              <a:t> (eds.), </a:t>
            </a:r>
            <a:r>
              <a:rPr lang="en-US" sz="1600" i="1" dirty="0" smtClean="0"/>
              <a:t>The Cambridge Handbook of Endangered Languages</a:t>
            </a:r>
            <a:r>
              <a:rPr lang="en-US" sz="1600" dirty="0" smtClean="0"/>
              <a:t>, Cambridge Handbooks in Language and Linguistics, 45-65. Cambridge: Cambridge University Press.</a:t>
            </a:r>
            <a:endParaRPr lang="fr-FR" sz="1600" dirty="0" smtClean="0"/>
          </a:p>
          <a:p>
            <a:pPr marL="400050" lvl="1" indent="0">
              <a:lnSpc>
                <a:spcPct val="80000"/>
              </a:lnSpc>
              <a:buNone/>
            </a:pPr>
            <a:endParaRPr lang="fr-FR" sz="1600" i="1" dirty="0" smtClean="0"/>
          </a:p>
          <a:p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3L Summer School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227112"/>
            <a:ext cx="5543680" cy="1200329"/>
          </a:xfrm>
        </p:spPr>
        <p:txBody>
          <a:bodyPr wrap="square">
            <a:spAutoFit/>
          </a:bodyPr>
          <a:lstStyle/>
          <a:p>
            <a:r>
              <a:rPr lang="fr-FR" sz="3200" b="1" dirty="0" smtClean="0"/>
              <a:t>«</a:t>
            </a:r>
            <a:r>
              <a:rPr lang="fr-FR" sz="2800" b="1" dirty="0" smtClean="0"/>
              <a:t>The Dartmouth </a:t>
            </a:r>
            <a:r>
              <a:rPr lang="fr-FR" sz="2800" b="1" dirty="0" err="1" smtClean="0"/>
              <a:t>Conference</a:t>
            </a:r>
            <a:r>
              <a:rPr lang="fr-FR" sz="2800" b="1" dirty="0" smtClean="0"/>
              <a:t>»  1995</a:t>
            </a:r>
            <a:br>
              <a:rPr lang="fr-FR" sz="2800" b="1" dirty="0" smtClean="0"/>
            </a:br>
            <a:r>
              <a:rPr lang="fr-FR" sz="2000" b="1" dirty="0" err="1" smtClean="0"/>
              <a:t>Krauss</a:t>
            </a:r>
            <a:r>
              <a:rPr lang="fr-FR" sz="2000" b="1" dirty="0" smtClean="0"/>
              <a:t> - Hale – Craig</a:t>
            </a:r>
            <a:br>
              <a:rPr lang="fr-FR" sz="2000" b="1" dirty="0" smtClean="0"/>
            </a:br>
            <a:r>
              <a:rPr lang="fr-FR" sz="2000" dirty="0" smtClean="0"/>
              <a:t>« the </a:t>
            </a:r>
            <a:r>
              <a:rPr lang="fr-FR" sz="2000" dirty="0" err="1" smtClean="0"/>
              <a:t>three</a:t>
            </a:r>
            <a:r>
              <a:rPr lang="fr-FR" sz="2000" dirty="0" smtClean="0"/>
              <a:t> </a:t>
            </a:r>
            <a:r>
              <a:rPr lang="fr-FR" sz="2000" dirty="0" err="1" smtClean="0"/>
              <a:t>stooges</a:t>
            </a:r>
            <a:r>
              <a:rPr lang="fr-FR" sz="2000" dirty="0" smtClean="0"/>
              <a:t> »</a:t>
            </a:r>
            <a:endParaRPr lang="fr-FR" sz="32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3L Summer School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C2DE-4A3D-4E13-91D9-EE1E3E37414E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381000" y="5562600"/>
            <a:ext cx="85714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tabLst>
                <a:tab pos="2779713" algn="l"/>
              </a:tabLst>
            </a:pPr>
            <a:r>
              <a:rPr lang="fr-FR" dirty="0" smtClean="0"/>
              <a:t>	Grenoble &amp; </a:t>
            </a:r>
            <a:r>
              <a:rPr lang="fr-FR" dirty="0" err="1" smtClean="0"/>
              <a:t>Whaley</a:t>
            </a:r>
            <a:r>
              <a:rPr lang="fr-FR" dirty="0" smtClean="0"/>
              <a:t> (</a:t>
            </a:r>
            <a:r>
              <a:rPr lang="fr-FR" dirty="0" err="1" smtClean="0"/>
              <a:t>Eds</a:t>
            </a:r>
            <a:r>
              <a:rPr lang="fr-FR" dirty="0" smtClean="0"/>
              <a:t>). 1998.   </a:t>
            </a:r>
            <a:r>
              <a:rPr lang="fr-FR" i="1" dirty="0" err="1" smtClean="0"/>
              <a:t>Endangered</a:t>
            </a:r>
            <a:r>
              <a:rPr lang="fr-FR" i="1" dirty="0" smtClean="0"/>
              <a:t> </a:t>
            </a:r>
            <a:r>
              <a:rPr lang="fr-FR" i="1" dirty="0" err="1" smtClean="0"/>
              <a:t>languages</a:t>
            </a:r>
            <a:r>
              <a:rPr lang="fr-FR" i="1" dirty="0" smtClean="0"/>
              <a:t> – </a:t>
            </a:r>
            <a:r>
              <a:rPr lang="fr-FR" i="1" dirty="0" err="1" smtClean="0"/>
              <a:t>Current</a:t>
            </a:r>
            <a:r>
              <a:rPr lang="fr-FR" i="1" dirty="0" smtClean="0"/>
              <a:t> issues and future prospects. </a:t>
            </a:r>
            <a:r>
              <a:rPr lang="fr-FR" dirty="0" smtClean="0"/>
              <a:t>CUP </a:t>
            </a:r>
          </a:p>
          <a:p>
            <a:pPr marL="342900" indent="-342900">
              <a:tabLst>
                <a:tab pos="2779713" algn="l"/>
              </a:tabLst>
            </a:pPr>
            <a:r>
              <a:rPr lang="fr-FR" dirty="0"/>
              <a:t> </a:t>
            </a:r>
            <a:r>
              <a:rPr lang="fr-FR" dirty="0" smtClean="0"/>
              <a:t>     ….  </a:t>
            </a:r>
            <a:r>
              <a:rPr lang="fr-FR" dirty="0" err="1" smtClean="0"/>
              <a:t>Brenzinger</a:t>
            </a:r>
            <a:r>
              <a:rPr lang="fr-FR" dirty="0" smtClean="0"/>
              <a:t>, </a:t>
            </a:r>
            <a:r>
              <a:rPr lang="fr-FR" dirty="0" err="1" smtClean="0"/>
              <a:t>England</a:t>
            </a:r>
            <a:r>
              <a:rPr lang="fr-FR" dirty="0" smtClean="0"/>
              <a:t>, Hinton….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81000" y="1295400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                                        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75648"/>
            <a:ext cx="4878314" cy="336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838200" y="304800"/>
            <a:ext cx="7848600" cy="762000"/>
          </a:xfrm>
        </p:spPr>
        <p:txBody>
          <a:bodyPr>
            <a:noAutofit/>
          </a:bodyPr>
          <a:lstStyle/>
          <a:p>
            <a:r>
              <a:rPr lang="fr-FR" sz="2800" b="1" dirty="0" err="1" smtClean="0">
                <a:solidFill>
                  <a:srgbClr val="000000"/>
                </a:solidFill>
              </a:rPr>
              <a:t>Krauss</a:t>
            </a:r>
            <a:r>
              <a:rPr lang="fr-FR" sz="2800" b="1" dirty="0" smtClean="0">
                <a:solidFill>
                  <a:srgbClr val="000000"/>
                </a:solidFill>
              </a:rPr>
              <a:t> – Hale – Craig: </a:t>
            </a:r>
            <a:r>
              <a:rPr lang="fr-FR" sz="2800" b="1" dirty="0" err="1" smtClean="0">
                <a:solidFill>
                  <a:srgbClr val="000000"/>
                </a:solidFill>
              </a:rPr>
              <a:t>each</a:t>
            </a:r>
            <a:r>
              <a:rPr lang="fr-FR" sz="2800" b="1" dirty="0" smtClean="0">
                <a:solidFill>
                  <a:srgbClr val="000000"/>
                </a:solidFill>
              </a:rPr>
              <a:t> </a:t>
            </a:r>
            <a:r>
              <a:rPr lang="fr-FR" sz="2800" b="1" dirty="0" err="1" smtClean="0">
                <a:solidFill>
                  <a:srgbClr val="000000"/>
                </a:solidFill>
              </a:rPr>
              <a:t>his/her</a:t>
            </a:r>
            <a:r>
              <a:rPr lang="fr-FR" sz="2800" b="1" dirty="0" smtClean="0">
                <a:solidFill>
                  <a:srgbClr val="000000"/>
                </a:solidFill>
              </a:rPr>
              <a:t> </a:t>
            </a:r>
            <a:r>
              <a:rPr lang="fr-FR" sz="2800" b="1" dirty="0" err="1" smtClean="0">
                <a:solidFill>
                  <a:srgbClr val="000000"/>
                </a:solidFill>
              </a:rPr>
              <a:t>theme</a:t>
            </a:r>
            <a:r>
              <a:rPr lang="fr-FR" sz="2800" b="1" dirty="0" smtClean="0">
                <a:solidFill>
                  <a:srgbClr val="000000"/>
                </a:solidFill>
              </a:rPr>
              <a:t/>
            </a:r>
            <a:br>
              <a:rPr lang="fr-FR" sz="2800" b="1" dirty="0" smtClean="0">
                <a:solidFill>
                  <a:srgbClr val="000000"/>
                </a:solidFill>
              </a:rPr>
            </a:br>
            <a:endParaRPr lang="fr-FR" sz="2800" b="1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2000" y="914400"/>
            <a:ext cx="7467600" cy="5632312"/>
          </a:xfrm>
        </p:spPr>
        <p:txBody>
          <a:bodyPr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Krauss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M. 1992. </a:t>
            </a:r>
            <a:r>
              <a:rPr lang="en-US" sz="1800" b="1" dirty="0" smtClean="0"/>
              <a:t>The world's languages in crisis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Language 68(1),1-42. </a:t>
            </a:r>
          </a:p>
          <a:p>
            <a:pPr marL="0" indent="0">
              <a:spcBef>
                <a:spcPts val="0"/>
              </a:spcBef>
              <a:buNone/>
            </a:pPr>
            <a:endParaRPr lang="fr-FR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Krauss</a:t>
            </a: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M. 1993. </a:t>
            </a:r>
            <a:r>
              <a:rPr lang="en-US" sz="1800" b="1" dirty="0" smtClean="0">
                <a:solidFill>
                  <a:srgbClr val="000000"/>
                </a:solidFill>
              </a:rPr>
              <a:t>The Language Extinction Catastrophe Just Ahead</a:t>
            </a:r>
            <a:r>
              <a:rPr lang="en-US" sz="1800" dirty="0" smtClean="0">
                <a:solidFill>
                  <a:srgbClr val="000000"/>
                </a:solidFill>
              </a:rPr>
              <a:t>: </a:t>
            </a:r>
            <a:r>
              <a:rPr lang="en-US" sz="1800" b="1" dirty="0" smtClean="0">
                <a:solidFill>
                  <a:srgbClr val="000000"/>
                </a:solidFill>
              </a:rPr>
              <a:t>Should 	Linguists Care?</a:t>
            </a: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Actes</a:t>
            </a:r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du </a:t>
            </a:r>
            <a:r>
              <a:rPr lang="en-US" sz="18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XVe</a:t>
            </a:r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Congrès</a:t>
            </a:r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International des </a:t>
            </a:r>
            <a:r>
              <a:rPr lang="en-US" sz="18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Linguistes</a:t>
            </a:r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pp. 	43-46, Québec.</a:t>
            </a:r>
          </a:p>
          <a:p>
            <a:pPr marL="0" indent="0">
              <a:spcBef>
                <a:spcPts val="0"/>
              </a:spcBef>
              <a:buNone/>
            </a:pPr>
            <a:endParaRPr lang="fr-FR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fr-FR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Hale, K.  1992. </a:t>
            </a:r>
            <a:r>
              <a:rPr lang="en-US" sz="1800" b="1" dirty="0" smtClean="0"/>
              <a:t>Language endangerment and the human value of linguistic 	diversity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Language 68 (1).</a:t>
            </a:r>
            <a:endParaRPr lang="fr-FR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Hale, K. 1998. </a:t>
            </a:r>
            <a:r>
              <a:rPr lang="en-US" sz="1800" b="1" dirty="0" smtClean="0"/>
              <a:t>On endangered languages and the importance of linguistic 	diversity.</a:t>
            </a:r>
            <a:r>
              <a:rPr lang="en-US" sz="1800" dirty="0" smtClean="0"/>
              <a:t> In Lenore A Grenoble and J Whaley Lindsey, </a:t>
            </a:r>
            <a:r>
              <a:rPr lang="en-US" sz="1800" dirty="0" err="1" smtClean="0"/>
              <a:t>eds</a:t>
            </a:r>
            <a:r>
              <a:rPr lang="en-US" sz="1800" dirty="0" smtClean="0"/>
              <a:t> </a:t>
            </a:r>
            <a:r>
              <a:rPr lang="en-US" sz="1800" i="1" dirty="0" smtClean="0"/>
              <a:t>Endangered 	languages</a:t>
            </a:r>
            <a:r>
              <a:rPr lang="en-US" sz="1800" dirty="0" smtClean="0"/>
              <a:t>. 192-216. Cambridge: CUP.</a:t>
            </a:r>
            <a:endParaRPr lang="fr-FR" sz="1800" dirty="0" smtClean="0">
              <a:solidFill>
                <a:srgbClr val="595959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Craig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C.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1992. </a:t>
            </a:r>
            <a:r>
              <a:rPr lang="en-US" sz="1800" b="1" dirty="0">
                <a:solidFill>
                  <a:srgbClr val="000000"/>
                </a:solidFill>
              </a:rPr>
              <a:t>A constitutional response to language endangerment: </a:t>
            </a:r>
            <a:r>
              <a:rPr lang="en-US" sz="1800" b="1" dirty="0" smtClean="0">
                <a:solidFill>
                  <a:srgbClr val="000000"/>
                </a:solidFill>
              </a:rPr>
              <a:t>the 	case of Nicaragua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Language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68(1), 11-16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fr-FR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Craig, C. 1993. 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800" b="1" dirty="0">
                <a:solidFill>
                  <a:srgbClr val="000000"/>
                </a:solidFill>
              </a:rPr>
              <a:t>Linguistic fieldwork on endangered languages: issues</a:t>
            </a:r>
            <a:r>
              <a:rPr lang="en-GB" sz="1800" b="1" dirty="0" smtClean="0">
                <a:solidFill>
                  <a:srgbClr val="000000"/>
                </a:solidFill>
              </a:rPr>
              <a:t> of 	methodology </a:t>
            </a:r>
            <a:r>
              <a:rPr lang="en-GB" sz="1800" b="1" dirty="0">
                <a:solidFill>
                  <a:srgbClr val="000000"/>
                </a:solidFill>
              </a:rPr>
              <a:t>and ethics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A. </a:t>
            </a:r>
            <a:r>
              <a:rPr lang="en-GB" sz="18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Crochetière</a:t>
            </a: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et al , </a:t>
            </a:r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 </a:t>
            </a:r>
            <a:r>
              <a:rPr lang="en-US" sz="18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langues</a:t>
            </a:r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	</a:t>
            </a:r>
            <a:r>
              <a:rPr lang="en-US" sz="18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menacées</a:t>
            </a:r>
            <a:r>
              <a:rPr lang="en-US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Vol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GB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GB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Proceedings of the </a:t>
            </a:r>
            <a:r>
              <a:rPr lang="en-GB" sz="1800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XVth</a:t>
            </a:r>
            <a:r>
              <a:rPr lang="en-GB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GB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International  Congress </a:t>
            </a:r>
            <a:r>
              <a:rPr lang="en-GB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en-GB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	Linguists</a:t>
            </a: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 Presses de 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l' </a:t>
            </a:r>
            <a:r>
              <a:rPr lang="en-GB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Université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Laval, pp. 33-42</a:t>
            </a: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fr-FR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3L Summer School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C2DE-4A3D-4E13-91D9-EE1E3E37414E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46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523220"/>
          </a:xfrm>
        </p:spPr>
        <p:txBody>
          <a:bodyPr>
            <a:spAutoFit/>
          </a:bodyPr>
          <a:lstStyle/>
          <a:p>
            <a:pPr algn="l"/>
            <a:r>
              <a:rPr lang="fr-FR" sz="2800" b="1" dirty="0" smtClean="0">
                <a:solidFill>
                  <a:srgbClr val="000000"/>
                </a:solidFill>
              </a:rPr>
              <a:t>Tension in the </a:t>
            </a:r>
            <a:r>
              <a:rPr lang="fr-FR" sz="2800" b="1" dirty="0" err="1" smtClean="0">
                <a:solidFill>
                  <a:srgbClr val="000000"/>
                </a:solidFill>
              </a:rPr>
              <a:t>linguistic</a:t>
            </a:r>
            <a:r>
              <a:rPr lang="fr-FR" sz="2800" b="1" dirty="0" smtClean="0">
                <a:solidFill>
                  <a:srgbClr val="000000"/>
                </a:solidFill>
              </a:rPr>
              <a:t> world:</a:t>
            </a:r>
            <a:endParaRPr lang="fr-FR" sz="2800" dirty="0">
              <a:solidFill>
                <a:srgbClr val="00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295400"/>
            <a:ext cx="7772400" cy="5029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1800" dirty="0" smtClean="0">
                <a:solidFill>
                  <a:srgbClr val="000000"/>
                </a:solidFill>
              </a:rPr>
              <a:t>The </a:t>
            </a:r>
            <a:r>
              <a:rPr lang="fr-FR" sz="1800" dirty="0" err="1" smtClean="0">
                <a:solidFill>
                  <a:srgbClr val="000000"/>
                </a:solidFill>
              </a:rPr>
              <a:t>reaction</a:t>
            </a:r>
            <a:r>
              <a:rPr lang="fr-FR" sz="1800" dirty="0" smtClean="0">
                <a:solidFill>
                  <a:srgbClr val="000000"/>
                </a:solidFill>
              </a:rPr>
              <a:t> of </a:t>
            </a:r>
            <a:r>
              <a:rPr lang="fr-FR" sz="1800" dirty="0" err="1" smtClean="0">
                <a:solidFill>
                  <a:srgbClr val="000000"/>
                </a:solidFill>
              </a:rPr>
              <a:t>linguists</a:t>
            </a:r>
            <a:r>
              <a:rPr lang="fr-FR" sz="1800" dirty="0" smtClean="0">
                <a:solidFill>
                  <a:srgbClr val="000000"/>
                </a:solidFill>
              </a:rPr>
              <a:t> to the LSA panel and 1992 </a:t>
            </a:r>
            <a:r>
              <a:rPr lang="fr-FR" sz="1800" i="1" dirty="0" err="1" smtClean="0">
                <a:solidFill>
                  <a:srgbClr val="000000"/>
                </a:solidFill>
              </a:rPr>
              <a:t>Language</a:t>
            </a:r>
            <a:r>
              <a:rPr lang="fr-FR" sz="1800" i="1" dirty="0" smtClean="0">
                <a:solidFill>
                  <a:srgbClr val="000000"/>
                </a:solidFill>
              </a:rPr>
              <a:t>  </a:t>
            </a:r>
            <a:r>
              <a:rPr lang="fr-FR" sz="1800" dirty="0" smtClean="0">
                <a:solidFill>
                  <a:srgbClr val="000000"/>
                </a:solidFill>
              </a:rPr>
              <a:t>publication: </a:t>
            </a:r>
          </a:p>
          <a:p>
            <a:pPr>
              <a:buNone/>
            </a:pPr>
            <a:endParaRPr lang="fr-FR" sz="1800" dirty="0" smtClean="0"/>
          </a:p>
          <a:p>
            <a:pPr lvl="1">
              <a:buFont typeface="Arial"/>
              <a:buChar char="•"/>
            </a:pPr>
            <a:r>
              <a:rPr lang="fr-FR" sz="1800" dirty="0" err="1" smtClean="0"/>
              <a:t>Ladefoged</a:t>
            </a:r>
            <a:r>
              <a:rPr lang="fr-FR" sz="1800" dirty="0" smtClean="0"/>
              <a:t>, W. 1992. </a:t>
            </a:r>
            <a:r>
              <a:rPr lang="fr-FR" sz="1800" dirty="0" err="1" smtClean="0"/>
              <a:t>Another</a:t>
            </a:r>
            <a:r>
              <a:rPr lang="fr-FR" sz="1800" dirty="0" smtClean="0"/>
              <a:t> </a:t>
            </a:r>
            <a:r>
              <a:rPr lang="fr-FR" sz="1800" dirty="0" err="1" smtClean="0"/>
              <a:t>view</a:t>
            </a:r>
            <a:r>
              <a:rPr lang="fr-FR" sz="1800" dirty="0" smtClean="0"/>
              <a:t> of </a:t>
            </a:r>
            <a:r>
              <a:rPr lang="fr-FR" sz="1800" dirty="0" err="1" smtClean="0"/>
              <a:t>endangered</a:t>
            </a:r>
            <a:r>
              <a:rPr lang="fr-FR" sz="1800" dirty="0" smtClean="0"/>
              <a:t> </a:t>
            </a:r>
            <a:r>
              <a:rPr lang="fr-FR" sz="1800" dirty="0" err="1" smtClean="0"/>
              <a:t>languages</a:t>
            </a:r>
            <a:r>
              <a:rPr lang="fr-FR" sz="1800" dirty="0" smtClean="0"/>
              <a:t>, </a:t>
            </a:r>
            <a:r>
              <a:rPr lang="fr-FR" sz="1800" i="1" dirty="0" err="1" smtClean="0"/>
              <a:t>Language</a:t>
            </a:r>
            <a:r>
              <a:rPr lang="fr-FR" sz="1800" dirty="0" smtClean="0"/>
              <a:t> 68-4 p809-811</a:t>
            </a:r>
          </a:p>
          <a:p>
            <a:pPr marL="0" indent="0">
              <a:buNone/>
            </a:pPr>
            <a:endParaRPr lang="fr-FR" sz="1800" dirty="0" smtClean="0"/>
          </a:p>
          <a:p>
            <a:pPr marL="0" indent="0">
              <a:buNone/>
            </a:pPr>
            <a:r>
              <a:rPr lang="fr-FR" sz="1800" dirty="0" smtClean="0"/>
              <a:t>And the </a:t>
            </a:r>
            <a:r>
              <a:rPr lang="fr-FR" sz="1800" dirty="0" err="1" smtClean="0"/>
              <a:t>reply</a:t>
            </a:r>
            <a:r>
              <a:rPr lang="fr-FR" sz="1800" dirty="0" smtClean="0"/>
              <a:t> :</a:t>
            </a:r>
          </a:p>
          <a:p>
            <a:pPr marL="400050" lvl="1" indent="0">
              <a:buFont typeface="Arial"/>
              <a:buChar char="•"/>
            </a:pPr>
            <a:endParaRPr lang="fr-FR" sz="1800" dirty="0" smtClean="0"/>
          </a:p>
          <a:p>
            <a:pPr lvl="1">
              <a:buFont typeface="Arial"/>
              <a:buChar char="•"/>
            </a:pPr>
            <a:r>
              <a:rPr lang="fr-FR" sz="1800" dirty="0" smtClean="0"/>
              <a:t>Dorian, N.  1992  </a:t>
            </a:r>
            <a:r>
              <a:rPr lang="fr-FR" sz="1800" dirty="0" err="1" smtClean="0"/>
              <a:t>Response</a:t>
            </a:r>
            <a:r>
              <a:rPr lang="fr-FR" sz="1800" dirty="0" smtClean="0"/>
              <a:t> to </a:t>
            </a:r>
            <a:r>
              <a:rPr lang="fr-FR" sz="1800" dirty="0" err="1" smtClean="0"/>
              <a:t>Ladefoged’s</a:t>
            </a:r>
            <a:r>
              <a:rPr lang="fr-FR" sz="1800" dirty="0" smtClean="0"/>
              <a:t> </a:t>
            </a:r>
            <a:r>
              <a:rPr lang="fr-FR" sz="1800" dirty="0" err="1" smtClean="0"/>
              <a:t>other</a:t>
            </a:r>
            <a:r>
              <a:rPr lang="fr-FR" sz="1800" dirty="0" smtClean="0"/>
              <a:t> </a:t>
            </a:r>
            <a:r>
              <a:rPr lang="fr-FR" sz="1800" dirty="0" err="1" smtClean="0"/>
              <a:t>view</a:t>
            </a:r>
            <a:r>
              <a:rPr lang="fr-FR" sz="1800" dirty="0" smtClean="0"/>
              <a:t> of </a:t>
            </a:r>
            <a:r>
              <a:rPr lang="fr-FR" sz="1800" dirty="0" err="1" smtClean="0"/>
              <a:t>endangered</a:t>
            </a:r>
            <a:r>
              <a:rPr lang="fr-FR" sz="1800" dirty="0" smtClean="0"/>
              <a:t> </a:t>
            </a:r>
            <a:r>
              <a:rPr lang="fr-FR" sz="1800" dirty="0" err="1" smtClean="0"/>
              <a:t>languages</a:t>
            </a:r>
            <a:r>
              <a:rPr lang="fr-FR" sz="1800" dirty="0" smtClean="0"/>
              <a:t>. </a:t>
            </a:r>
            <a:r>
              <a:rPr lang="fr-FR" sz="1800" i="1" dirty="0" err="1" smtClean="0"/>
              <a:t>Language</a:t>
            </a:r>
            <a:r>
              <a:rPr lang="fr-FR" sz="1800" i="1" dirty="0" smtClean="0"/>
              <a:t> </a:t>
            </a:r>
            <a:r>
              <a:rPr lang="fr-FR" sz="1800" dirty="0" smtClean="0"/>
              <a:t>69-3, p575-579</a:t>
            </a:r>
          </a:p>
          <a:p>
            <a:pPr marL="0" indent="0">
              <a:buNone/>
            </a:pPr>
            <a:endParaRPr lang="fr-FR" sz="1800" dirty="0" smtClean="0"/>
          </a:p>
          <a:p>
            <a:pPr marL="0" indent="0">
              <a:buNone/>
            </a:pPr>
            <a:r>
              <a:rPr lang="fr-FR" sz="1800" dirty="0" smtClean="0"/>
              <a:t>Dorian: a </a:t>
            </a:r>
            <a:r>
              <a:rPr lang="fr-FR" sz="1800" dirty="0" err="1" smtClean="0"/>
              <a:t>pionneer</a:t>
            </a:r>
            <a:r>
              <a:rPr lang="fr-FR" sz="1800" dirty="0" smtClean="0"/>
              <a:t> EL </a:t>
            </a:r>
            <a:r>
              <a:rPr lang="fr-FR" sz="1800" dirty="0" err="1" smtClean="0"/>
              <a:t>linguist</a:t>
            </a:r>
            <a:r>
              <a:rPr lang="fr-FR" sz="1800" dirty="0" smtClean="0"/>
              <a:t>!</a:t>
            </a:r>
          </a:p>
          <a:p>
            <a:pPr marL="0" indent="0">
              <a:buNone/>
            </a:pPr>
            <a:endParaRPr lang="fr-FR" sz="1800" dirty="0" smtClean="0"/>
          </a:p>
          <a:p>
            <a:pPr lvl="1">
              <a:buFont typeface="Arial"/>
              <a:buChar char="•"/>
            </a:pPr>
            <a:r>
              <a:rPr lang="en-GB" sz="1800" dirty="0" smtClean="0"/>
              <a:t>Dorian, N.  1977</a:t>
            </a:r>
            <a:r>
              <a:rPr lang="en-GB" sz="1800" dirty="0"/>
              <a:t>. The Problem of the Semi-Speaker in Language</a:t>
            </a:r>
            <a:r>
              <a:rPr lang="en-GB" sz="1800" dirty="0" smtClean="0"/>
              <a:t> Death</a:t>
            </a:r>
            <a:r>
              <a:rPr lang="en-GB" sz="1800" dirty="0"/>
              <a:t>. </a:t>
            </a:r>
            <a:r>
              <a:rPr lang="en-GB" sz="1800" i="1" dirty="0"/>
              <a:t>International Journal of the Sociology of Language</a:t>
            </a:r>
            <a:r>
              <a:rPr lang="en-GB" sz="1800" dirty="0"/>
              <a:t> 12, 23-32.</a:t>
            </a:r>
            <a:endParaRPr lang="fr-FR" sz="1800" dirty="0"/>
          </a:p>
          <a:p>
            <a:pPr lvl="1">
              <a:buFont typeface="Arial"/>
              <a:buChar char="•"/>
            </a:pPr>
            <a:r>
              <a:rPr lang="en-GB" sz="1800" dirty="0" smtClean="0"/>
              <a:t>Dorian, N. 1981</a:t>
            </a:r>
            <a:r>
              <a:rPr lang="en-GB" sz="1800" dirty="0"/>
              <a:t>. </a:t>
            </a:r>
            <a:r>
              <a:rPr lang="en-GB" sz="1800" i="1" dirty="0"/>
              <a:t>Language Death: The Life Cycle of a Scottish Gaelic Dialect.</a:t>
            </a:r>
            <a:r>
              <a:rPr lang="en-GB" sz="1800" dirty="0"/>
              <a:t> </a:t>
            </a:r>
            <a:r>
              <a:rPr lang="en-US" sz="1800" dirty="0"/>
              <a:t>Philadelphia: </a:t>
            </a:r>
            <a:r>
              <a:rPr lang="en-GB" sz="1800" dirty="0"/>
              <a:t>University of Pennsylvania Press. </a:t>
            </a:r>
            <a:endParaRPr lang="fr-FR" sz="1800" dirty="0"/>
          </a:p>
          <a:p>
            <a:pPr marL="0" indent="0">
              <a:buNone/>
            </a:pPr>
            <a:endParaRPr lang="fr-FR" sz="180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3L Summer School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1C2DE-4A3D-4E13-91D9-EE1E3E37414E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331640" y="609600"/>
            <a:ext cx="68940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000" b="1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endParaRPr lang="fr-FR" sz="2000" b="1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ctr"/>
            <a:r>
              <a:rPr lang="fr-FR" sz="2000" b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endParaRPr lang="fr-FR" sz="2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09600" y="4419600"/>
            <a:ext cx="2895600" cy="1588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20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1435</TotalTime>
  <Words>906</Words>
  <Application>Microsoft Office PowerPoint</Application>
  <PresentationFormat>Affichage à l'écran (4:3)</PresentationFormat>
  <Paragraphs>285</Paragraphs>
  <Slides>20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Twenty years on: Reassessing language documentation and revitalization</vt:lpstr>
      <vt:lpstr>outline</vt:lpstr>
      <vt:lpstr>1. Why « 20 years » ? 1992-2012</vt:lpstr>
      <vt:lpstr>The 1991 LSA panel : engaged academic linguists </vt:lpstr>
      <vt:lpstr> An orchestrated three-voice discourse (1992) </vt:lpstr>
      <vt:lpstr>Présentation PowerPoint</vt:lpstr>
      <vt:lpstr>«The Dartmouth Conference»  1995 Krauss - Hale – Craig « the three stooges »</vt:lpstr>
      <vt:lpstr>Krauss – Hale – Craig: each his/her theme </vt:lpstr>
      <vt:lpstr>Tension in the linguistic world:</vt:lpstr>
      <vt:lpstr>    2. The institutionalization of EL in the linguistic  profession    </vt:lpstr>
      <vt:lpstr>The UNESCO  </vt:lpstr>
      <vt:lpstr>3. Recasting the story in LED TDR parlance*</vt:lpstr>
      <vt:lpstr>    </vt:lpstr>
      <vt:lpstr> The Academic sphere </vt:lpstr>
      <vt:lpstr>    The evolution of “documentary linguistics” Description…  &gt;  Documentation-Archiving… &gt; Revitalization     </vt:lpstr>
      <vt:lpstr>Présentation PowerPoint</vt:lpstr>
      <vt:lpstr>Présentation PowerPoint</vt:lpstr>
      <vt:lpstr> </vt:lpstr>
      <vt:lpstr>4. Today’s programme</vt:lpstr>
      <vt:lpstr>The 1992 LSA Language debate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Twenty years on: Reassessing language documentation and revitalization</dc:title>
  <dc:creator>Colette</dc:creator>
  <cp:lastModifiedBy>Leandro di Domenico</cp:lastModifiedBy>
  <cp:revision>82</cp:revision>
  <dcterms:created xsi:type="dcterms:W3CDTF">2012-07-05T06:40:38Z</dcterms:created>
  <dcterms:modified xsi:type="dcterms:W3CDTF">2012-07-13T13:48:15Z</dcterms:modified>
</cp:coreProperties>
</file>